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6" r:id="rId1"/>
  </p:sldMasterIdLst>
  <p:handoutMasterIdLst>
    <p:handoutMasterId r:id="rId29"/>
  </p:handoutMasterIdLst>
  <p:sldIdLst>
    <p:sldId id="256" r:id="rId2"/>
    <p:sldId id="276" r:id="rId3"/>
    <p:sldId id="257" r:id="rId4"/>
    <p:sldId id="258" r:id="rId5"/>
    <p:sldId id="275" r:id="rId6"/>
    <p:sldId id="259" r:id="rId7"/>
    <p:sldId id="260" r:id="rId8"/>
    <p:sldId id="274" r:id="rId9"/>
    <p:sldId id="286" r:id="rId10"/>
    <p:sldId id="262" r:id="rId11"/>
    <p:sldId id="277" r:id="rId12"/>
    <p:sldId id="263" r:id="rId13"/>
    <p:sldId id="264" r:id="rId14"/>
    <p:sldId id="278" r:id="rId15"/>
    <p:sldId id="265" r:id="rId16"/>
    <p:sldId id="266" r:id="rId17"/>
    <p:sldId id="279" r:id="rId18"/>
    <p:sldId id="267" r:id="rId19"/>
    <p:sldId id="268" r:id="rId20"/>
    <p:sldId id="284" r:id="rId21"/>
    <p:sldId id="269" r:id="rId22"/>
    <p:sldId id="270" r:id="rId23"/>
    <p:sldId id="285" r:id="rId24"/>
    <p:sldId id="271" r:id="rId25"/>
    <p:sldId id="282" r:id="rId26"/>
    <p:sldId id="272"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12"/>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5AC268-5E9B-4D4F-AA0A-88CE6F6966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8D5697-D325-AD4C-9170-5E3879138A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626C1-E91D-F74F-8756-69CDAF39D5BB}" type="datetimeFigureOut">
              <a:rPr lang="en-US" smtClean="0"/>
              <a:t>12/19/18</a:t>
            </a:fld>
            <a:endParaRPr lang="en-US"/>
          </a:p>
        </p:txBody>
      </p:sp>
      <p:sp>
        <p:nvSpPr>
          <p:cNvPr id="4" name="Footer Placeholder 3">
            <a:extLst>
              <a:ext uri="{FF2B5EF4-FFF2-40B4-BE49-F238E27FC236}">
                <a16:creationId xmlns:a16="http://schemas.microsoft.com/office/drawing/2014/main" id="{D869E314-9317-FB41-AA6A-3BF5AFCFA3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2813C4-7185-3347-BB5D-6312FD934C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B9742F-E110-2A44-BA41-4A3E9676017C}" type="slidenum">
              <a:rPr lang="en-US" smtClean="0"/>
              <a:t>‹#›</a:t>
            </a:fld>
            <a:endParaRPr lang="en-US"/>
          </a:p>
        </p:txBody>
      </p:sp>
    </p:spTree>
    <p:extLst>
      <p:ext uri="{BB962C8B-B14F-4D97-AF65-F5344CB8AC3E}">
        <p14:creationId xmlns:p14="http://schemas.microsoft.com/office/powerpoint/2010/main" val="25116354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47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602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1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082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118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48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06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035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79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42818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86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8046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24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72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18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43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139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12/19/18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94771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5" Type="http://schemas.openxmlformats.org/officeDocument/2006/relationships/image" Target="../media/image16.tiff"/><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p:txBody>
          <a:bodyPr>
            <a:normAutofit/>
          </a:bodyPr>
          <a:lstStyle/>
          <a:p>
            <a:r>
              <a:rPr lang="en-US" dirty="0"/>
              <a:t>Dr. Rissy’s Writing</a:t>
            </a:r>
          </a:p>
        </p:txBody>
      </p:sp>
      <p:sp>
        <p:nvSpPr>
          <p:cNvPr id="3" name="Subtitle 2">
            <a:extLst>
              <a:ext uri="{FF2B5EF4-FFF2-40B4-BE49-F238E27FC236}">
                <a16:creationId xmlns:a16="http://schemas.microsoft.com/office/drawing/2014/main" id="{84B1DFA2-5DF5-8548-AE96-378BDF822B64}"/>
              </a:ext>
            </a:extLst>
          </p:cNvPr>
          <p:cNvSpPr>
            <a:spLocks noGrp="1"/>
          </p:cNvSpPr>
          <p:nvPr>
            <p:ph type="subTitle" idx="1"/>
          </p:nvPr>
        </p:nvSpPr>
        <p:spPr/>
        <p:txBody>
          <a:bodyPr>
            <a:normAutofit/>
          </a:bodyPr>
          <a:lstStyle/>
          <a:p>
            <a:r>
              <a:rPr lang="en-US" dirty="0"/>
              <a:t>Professional Services to Make Your Business Stand Out</a:t>
            </a:r>
          </a:p>
        </p:txBody>
      </p:sp>
    </p:spTree>
    <p:extLst>
      <p:ext uri="{BB962C8B-B14F-4D97-AF65-F5344CB8AC3E}">
        <p14:creationId xmlns:p14="http://schemas.microsoft.com/office/powerpoint/2010/main" val="424011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AB1C-114C-DF44-846C-41F1BB220196}"/>
              </a:ext>
            </a:extLst>
          </p:cNvPr>
          <p:cNvSpPr>
            <a:spLocks noGrp="1"/>
          </p:cNvSpPr>
          <p:nvPr>
            <p:ph type="title"/>
          </p:nvPr>
        </p:nvSpPr>
        <p:spPr/>
        <p:txBody>
          <a:bodyPr/>
          <a:lstStyle/>
          <a:p>
            <a:r>
              <a:rPr lang="en-US" b="1" dirty="0"/>
              <a:t>What Our Clients Are Saying</a:t>
            </a:r>
            <a:endParaRPr lang="en-US" dirty="0"/>
          </a:p>
        </p:txBody>
      </p:sp>
      <p:sp>
        <p:nvSpPr>
          <p:cNvPr id="3" name="Content Placeholder 2">
            <a:extLst>
              <a:ext uri="{FF2B5EF4-FFF2-40B4-BE49-F238E27FC236}">
                <a16:creationId xmlns:a16="http://schemas.microsoft.com/office/drawing/2014/main" id="{98426FE8-D52A-EE41-A349-7FF9EA035133}"/>
              </a:ext>
            </a:extLst>
          </p:cNvPr>
          <p:cNvSpPr>
            <a:spLocks noGrp="1"/>
          </p:cNvSpPr>
          <p:nvPr>
            <p:ph idx="1"/>
          </p:nvPr>
        </p:nvSpPr>
        <p:spPr/>
        <p:txBody>
          <a:bodyPr>
            <a:normAutofit fontScale="92500" lnSpcReduction="10000"/>
          </a:bodyPr>
          <a:lstStyle/>
          <a:p>
            <a:pPr marL="0" indent="0" fontAlgn="base">
              <a:buNone/>
            </a:pPr>
            <a:r>
              <a:rPr lang="en-US" b="1" dirty="0"/>
              <a:t>“Morissa is a role model. I learned so much about social media from her talk. She was engaging, inspirational, and even quite funny. Highly recommended.”</a:t>
            </a:r>
            <a:endParaRPr lang="en-US" dirty="0"/>
          </a:p>
          <a:p>
            <a:pPr marL="0" indent="0" fontAlgn="base">
              <a:buNone/>
            </a:pPr>
            <a:r>
              <a:rPr lang="en-US" b="1" dirty="0"/>
              <a:t>-</a:t>
            </a:r>
            <a:r>
              <a:rPr lang="en-US" b="1" dirty="0" err="1"/>
              <a:t>Mutua</a:t>
            </a:r>
            <a:r>
              <a:rPr lang="en-US" b="1" dirty="0"/>
              <a:t> L.</a:t>
            </a:r>
            <a:endParaRPr lang="en-US" dirty="0"/>
          </a:p>
          <a:p>
            <a:pPr marL="0" indent="0" fontAlgn="base">
              <a:buNone/>
            </a:pPr>
            <a:r>
              <a:rPr lang="en-US" b="1" dirty="0"/>
              <a:t>“I am new to marketing strategies through social media. After spending almost two weeks whirling and twirling through blogs, online courses, and friends, I decided to hire a consultant. This was the best money I ever spent! Morissa explained things at my level, helped me remove mental clutter, and gave me some great suggestions.”</a:t>
            </a:r>
            <a:endParaRPr lang="en-US" dirty="0"/>
          </a:p>
          <a:p>
            <a:pPr marL="0" indent="0" fontAlgn="base">
              <a:buNone/>
            </a:pPr>
            <a:r>
              <a:rPr lang="en-US" b="1" dirty="0"/>
              <a:t>-Linda M.</a:t>
            </a:r>
            <a:endParaRPr lang="en-US" dirty="0"/>
          </a:p>
          <a:p>
            <a:pPr marL="0" indent="0">
              <a:buNone/>
            </a:pPr>
            <a:endParaRPr lang="en-US" dirty="0"/>
          </a:p>
        </p:txBody>
      </p:sp>
    </p:spTree>
    <p:extLst>
      <p:ext uri="{BB962C8B-B14F-4D97-AF65-F5344CB8AC3E}">
        <p14:creationId xmlns:p14="http://schemas.microsoft.com/office/powerpoint/2010/main" val="239311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1E86DC-9740-E544-91F6-623E0EA34D8E}"/>
              </a:ext>
            </a:extLst>
          </p:cNvPr>
          <p:cNvPicPr>
            <a:picLocks noChangeAspect="1"/>
          </p:cNvPicPr>
          <p:nvPr/>
        </p:nvPicPr>
        <p:blipFill rotWithShape="1">
          <a:blip r:embed="rId3"/>
          <a:srcRect l="6187" r="2703"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692398" y="1871131"/>
            <a:ext cx="6815669" cy="1515533"/>
          </a:xfrm>
        </p:spPr>
        <p:txBody>
          <a:bodyPr>
            <a:normAutofit/>
          </a:bodyPr>
          <a:lstStyle/>
          <a:p>
            <a:r>
              <a:rPr lang="en-US" b="1"/>
              <a:t>Copywriting</a:t>
            </a:r>
            <a:endParaRPr lang="en-US"/>
          </a:p>
        </p:txBody>
      </p:sp>
      <p:cxnSp>
        <p:nvCxnSpPr>
          <p:cNvPr id="19" name="Straight Connector 1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87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 name="Content Placeholder 6">
            <a:extLst>
              <a:ext uri="{FF2B5EF4-FFF2-40B4-BE49-F238E27FC236}">
                <a16:creationId xmlns:a16="http://schemas.microsoft.com/office/drawing/2014/main" id="{6038D6D5-E67D-5247-A5E4-AE3319C1E141}"/>
              </a:ext>
            </a:extLst>
          </p:cNvPr>
          <p:cNvPicPr>
            <a:picLocks noGrp="1" noChangeAspect="1"/>
          </p:cNvPicPr>
          <p:nvPr>
            <p:ph idx="1"/>
          </p:nvPr>
        </p:nvPicPr>
        <p:blipFill rotWithShape="1">
          <a:blip r:embed="rId2"/>
          <a:srcRect l="-1" r="38673"/>
          <a:stretch/>
        </p:blipFill>
        <p:spPr>
          <a:xfrm>
            <a:off x="3112167" y="19617"/>
            <a:ext cx="5839327" cy="6801123"/>
          </a:xfrm>
        </p:spPr>
      </p:pic>
      <p:sp>
        <p:nvSpPr>
          <p:cNvPr id="14" name="Rectangle 13">
            <a:extLst>
              <a:ext uri="{FF2B5EF4-FFF2-40B4-BE49-F238E27FC236}">
                <a16:creationId xmlns:a16="http://schemas.microsoft.com/office/drawing/2014/main" id="{9F625943-091B-1147-931F-C362B71A5E46}"/>
              </a:ext>
            </a:extLst>
          </p:cNvPr>
          <p:cNvSpPr/>
          <p:nvPr/>
        </p:nvSpPr>
        <p:spPr>
          <a:xfrm>
            <a:off x="481263" y="336884"/>
            <a:ext cx="11277600" cy="62403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2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DEFC-F2A1-4941-A1E5-991413B5D8E2}"/>
              </a:ext>
            </a:extLst>
          </p:cNvPr>
          <p:cNvSpPr>
            <a:spLocks noGrp="1"/>
          </p:cNvSpPr>
          <p:nvPr>
            <p:ph type="title"/>
          </p:nvPr>
        </p:nvSpPr>
        <p:spPr/>
        <p:txBody>
          <a:bodyPr/>
          <a:lstStyle/>
          <a:p>
            <a:r>
              <a:rPr lang="en-US" b="1" dirty="0"/>
              <a:t>What Our Clients Are Saying</a:t>
            </a:r>
            <a:endParaRPr lang="en-US" dirty="0"/>
          </a:p>
        </p:txBody>
      </p:sp>
      <p:sp>
        <p:nvSpPr>
          <p:cNvPr id="3" name="Content Placeholder 2">
            <a:extLst>
              <a:ext uri="{FF2B5EF4-FFF2-40B4-BE49-F238E27FC236}">
                <a16:creationId xmlns:a16="http://schemas.microsoft.com/office/drawing/2014/main" id="{5D19EF47-082F-0044-AD36-2951BD2E5A39}"/>
              </a:ext>
            </a:extLst>
          </p:cNvPr>
          <p:cNvSpPr>
            <a:spLocks noGrp="1"/>
          </p:cNvSpPr>
          <p:nvPr>
            <p:ph idx="1"/>
          </p:nvPr>
        </p:nvSpPr>
        <p:spPr/>
        <p:txBody>
          <a:bodyPr>
            <a:normAutofit fontScale="92500" lnSpcReduction="20000"/>
          </a:bodyPr>
          <a:lstStyle/>
          <a:p>
            <a:pPr marL="0" indent="0" fontAlgn="base">
              <a:buNone/>
            </a:pPr>
            <a:r>
              <a:rPr lang="en-US" b="1" dirty="0"/>
              <a:t>“I had a great experience working with Dr. Rissy’s Writing. Morissa Schwartz and her team are absolutely amazing. I have had the opportunity to interact with Morissa one-on-one, and besides being an expert copywriter, she is also an inspirational speaker.”</a:t>
            </a:r>
            <a:endParaRPr lang="en-US" dirty="0"/>
          </a:p>
          <a:p>
            <a:pPr marL="0" indent="0" fontAlgn="base">
              <a:buNone/>
            </a:pPr>
            <a:r>
              <a:rPr lang="en-US" b="1" dirty="0"/>
              <a:t>-Brenda L.</a:t>
            </a:r>
          </a:p>
          <a:p>
            <a:pPr marL="0" indent="0" fontAlgn="base">
              <a:buNone/>
            </a:pPr>
            <a:endParaRPr lang="en-US" dirty="0"/>
          </a:p>
          <a:p>
            <a:pPr marL="0" indent="0" fontAlgn="base">
              <a:buNone/>
            </a:pPr>
            <a:r>
              <a:rPr lang="en-US" b="1" dirty="0"/>
              <a:t>“She understands your needs and she puts all of her talent forward to create fantastic results, If you need materials of high quality, she is the right option.”</a:t>
            </a:r>
            <a:endParaRPr lang="en-US" dirty="0"/>
          </a:p>
          <a:p>
            <a:pPr marL="0" indent="0" fontAlgn="base">
              <a:buNone/>
            </a:pPr>
            <a:r>
              <a:rPr lang="en-US" b="1" dirty="0"/>
              <a:t>-Enrique</a:t>
            </a:r>
            <a:endParaRPr lang="en-US" dirty="0"/>
          </a:p>
          <a:p>
            <a:pPr marL="0" indent="0">
              <a:buNone/>
            </a:pPr>
            <a:endParaRPr lang="en-US" dirty="0"/>
          </a:p>
        </p:txBody>
      </p:sp>
    </p:spTree>
    <p:extLst>
      <p:ext uri="{BB962C8B-B14F-4D97-AF65-F5344CB8AC3E}">
        <p14:creationId xmlns:p14="http://schemas.microsoft.com/office/powerpoint/2010/main" val="334201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9167E1-F90B-E046-BB31-A86065FC6E20}"/>
              </a:ext>
            </a:extLst>
          </p:cNvPr>
          <p:cNvPicPr>
            <a:picLocks noChangeAspect="1"/>
          </p:cNvPicPr>
          <p:nvPr/>
        </p:nvPicPr>
        <p:blipFill rotWithShape="1">
          <a:blip r:embed="rId3"/>
          <a:srcRect t="16162" b="8838"/>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692398" y="1871131"/>
            <a:ext cx="6815669" cy="1515533"/>
          </a:xfrm>
        </p:spPr>
        <p:txBody>
          <a:bodyPr>
            <a:normAutofit/>
          </a:bodyPr>
          <a:lstStyle/>
          <a:p>
            <a:r>
              <a:rPr lang="en-US" b="1"/>
              <a:t>Editing</a:t>
            </a:r>
            <a:endParaRPr lang="en-US"/>
          </a:p>
        </p:txBody>
      </p:sp>
      <p:cxnSp>
        <p:nvCxnSpPr>
          <p:cNvPr id="19" name="Straight Connector 1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16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8FDC2B2-8BC6-9B44-9726-A9BC8E52542C}"/>
              </a:ext>
            </a:extLst>
          </p:cNvPr>
          <p:cNvCxnSpPr>
            <a:stCxn id="14" idx="3"/>
          </p:cNvCxnSpPr>
          <p:nvPr/>
        </p:nvCxnSpPr>
        <p:spPr>
          <a:xfrm flipH="1">
            <a:off x="5272536" y="782252"/>
            <a:ext cx="1" cy="1748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3B27A70A-DF34-154D-9D43-C69D07089A50}"/>
              </a:ext>
            </a:extLst>
          </p:cNvPr>
          <p:cNvGrpSpPr/>
          <p:nvPr/>
        </p:nvGrpSpPr>
        <p:grpSpPr>
          <a:xfrm>
            <a:off x="9430426" y="1314893"/>
            <a:ext cx="2071763" cy="774434"/>
            <a:chOff x="3493169" y="3098908"/>
            <a:chExt cx="1645902" cy="579957"/>
          </a:xfrm>
        </p:grpSpPr>
        <p:sp>
          <p:nvSpPr>
            <p:cNvPr id="30" name="Double Brace 29">
              <a:extLst>
                <a:ext uri="{FF2B5EF4-FFF2-40B4-BE49-F238E27FC236}">
                  <a16:creationId xmlns:a16="http://schemas.microsoft.com/office/drawing/2014/main" id="{1339380D-67F4-1046-B6A8-AEA3A5EBD1BD}"/>
                </a:ext>
              </a:extLst>
            </p:cNvPr>
            <p:cNvSpPr/>
            <p:nvPr/>
          </p:nvSpPr>
          <p:spPr>
            <a:xfrm>
              <a:off x="3493169" y="3098908"/>
              <a:ext cx="1645902" cy="579957"/>
            </a:xfrm>
            <a:prstGeom prst="bracePair">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AACD27C2-4401-6143-963A-FFC5237597F9}"/>
                </a:ext>
              </a:extLst>
            </p:cNvPr>
            <p:cNvSpPr txBox="1"/>
            <p:nvPr/>
          </p:nvSpPr>
          <p:spPr>
            <a:xfrm>
              <a:off x="3584243" y="3115558"/>
              <a:ext cx="1437533" cy="484023"/>
            </a:xfrm>
            <a:prstGeom prst="rect">
              <a:avLst/>
            </a:prstGeom>
            <a:noFill/>
            <a:ln>
              <a:noFill/>
            </a:ln>
          </p:spPr>
          <p:txBody>
            <a:bodyPr wrap="square" rtlCol="0">
              <a:spAutoFit/>
            </a:bodyPr>
            <a:lstStyle/>
            <a:p>
              <a:pPr algn="ctr"/>
              <a:r>
                <a:rPr lang="en-US" dirty="0">
                  <a:solidFill>
                    <a:schemeClr val="bg1"/>
                  </a:solidFill>
                  <a:latin typeface="Arial Rounded MT Bold" panose="020F0704030504030204" pitchFamily="34" charset="77"/>
                </a:rPr>
                <a:t>BOOK</a:t>
              </a:r>
            </a:p>
            <a:p>
              <a:pPr algn="ctr"/>
              <a:r>
                <a:rPr lang="en-US" dirty="0">
                  <a:solidFill>
                    <a:schemeClr val="bg1"/>
                  </a:solidFill>
                  <a:latin typeface="Arial Rounded MT Bold" panose="020F0704030504030204" pitchFamily="34" charset="77"/>
                </a:rPr>
                <a:t>CHAPTERS</a:t>
              </a:r>
            </a:p>
          </p:txBody>
        </p:sp>
      </p:grpSp>
      <p:grpSp>
        <p:nvGrpSpPr>
          <p:cNvPr id="44" name="Group 43">
            <a:extLst>
              <a:ext uri="{FF2B5EF4-FFF2-40B4-BE49-F238E27FC236}">
                <a16:creationId xmlns:a16="http://schemas.microsoft.com/office/drawing/2014/main" id="{B6E5A1BE-BEEC-A84F-9109-63F73C49F9EB}"/>
              </a:ext>
            </a:extLst>
          </p:cNvPr>
          <p:cNvGrpSpPr/>
          <p:nvPr/>
        </p:nvGrpSpPr>
        <p:grpSpPr>
          <a:xfrm>
            <a:off x="9430425" y="3031502"/>
            <a:ext cx="2025762" cy="822960"/>
            <a:chOff x="2773538" y="3550566"/>
            <a:chExt cx="2822428" cy="822960"/>
          </a:xfrm>
        </p:grpSpPr>
        <p:sp>
          <p:nvSpPr>
            <p:cNvPr id="32" name="Double Brace 31">
              <a:extLst>
                <a:ext uri="{FF2B5EF4-FFF2-40B4-BE49-F238E27FC236}">
                  <a16:creationId xmlns:a16="http://schemas.microsoft.com/office/drawing/2014/main" id="{52E582B7-56DD-B844-868B-046CAAC5B7BA}"/>
                </a:ext>
              </a:extLst>
            </p:cNvPr>
            <p:cNvSpPr/>
            <p:nvPr/>
          </p:nvSpPr>
          <p:spPr>
            <a:xfrm>
              <a:off x="2773538" y="3550566"/>
              <a:ext cx="2822428" cy="822960"/>
            </a:xfrm>
            <a:prstGeom prst="bracePair">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39C19020-3A37-1640-B0CE-126D16B9EDDE}"/>
                </a:ext>
              </a:extLst>
            </p:cNvPr>
            <p:cNvSpPr txBox="1"/>
            <p:nvPr/>
          </p:nvSpPr>
          <p:spPr>
            <a:xfrm>
              <a:off x="2958947" y="3638880"/>
              <a:ext cx="2515703" cy="646331"/>
            </a:xfrm>
            <a:prstGeom prst="rect">
              <a:avLst/>
            </a:prstGeom>
            <a:noFill/>
          </p:spPr>
          <p:txBody>
            <a:bodyPr wrap="square" rtlCol="0">
              <a:spAutoFit/>
            </a:bodyPr>
            <a:lstStyle/>
            <a:p>
              <a:pPr algn="ctr"/>
              <a:r>
                <a:rPr lang="en-US" dirty="0">
                  <a:solidFill>
                    <a:schemeClr val="bg1"/>
                  </a:solidFill>
                  <a:latin typeface="Arial Rounded MT Bold" panose="020F0704030504030204" pitchFamily="34" charset="77"/>
                </a:rPr>
                <a:t>PARAGRAPHS SENTENCES</a:t>
              </a:r>
            </a:p>
          </p:txBody>
        </p:sp>
      </p:grpSp>
      <p:grpSp>
        <p:nvGrpSpPr>
          <p:cNvPr id="45" name="Group 44">
            <a:extLst>
              <a:ext uri="{FF2B5EF4-FFF2-40B4-BE49-F238E27FC236}">
                <a16:creationId xmlns:a16="http://schemas.microsoft.com/office/drawing/2014/main" id="{FF710082-55DB-DB4F-90DC-7AA8B736E1C7}"/>
              </a:ext>
            </a:extLst>
          </p:cNvPr>
          <p:cNvGrpSpPr/>
          <p:nvPr/>
        </p:nvGrpSpPr>
        <p:grpSpPr>
          <a:xfrm>
            <a:off x="9430426" y="4746217"/>
            <a:ext cx="2071764" cy="836435"/>
            <a:chOff x="3493169" y="4373526"/>
            <a:chExt cx="1638812" cy="609600"/>
          </a:xfrm>
        </p:grpSpPr>
        <p:sp>
          <p:nvSpPr>
            <p:cNvPr id="33" name="Double Brace 32">
              <a:extLst>
                <a:ext uri="{FF2B5EF4-FFF2-40B4-BE49-F238E27FC236}">
                  <a16:creationId xmlns:a16="http://schemas.microsoft.com/office/drawing/2014/main" id="{3E321935-588F-8742-8E42-69C0B14E04CE}"/>
                </a:ext>
              </a:extLst>
            </p:cNvPr>
            <p:cNvSpPr/>
            <p:nvPr/>
          </p:nvSpPr>
          <p:spPr>
            <a:xfrm>
              <a:off x="3493169" y="4373526"/>
              <a:ext cx="1638812" cy="609600"/>
            </a:xfrm>
            <a:prstGeom prst="bracePair">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EBC64A5B-9DB1-4B41-B3F8-152D290D302D}"/>
                </a:ext>
              </a:extLst>
            </p:cNvPr>
            <p:cNvSpPr txBox="1"/>
            <p:nvPr/>
          </p:nvSpPr>
          <p:spPr>
            <a:xfrm>
              <a:off x="3872617" y="4522628"/>
              <a:ext cx="1154098" cy="369332"/>
            </a:xfrm>
            <a:prstGeom prst="rect">
              <a:avLst/>
            </a:prstGeom>
            <a:noFill/>
          </p:spPr>
          <p:txBody>
            <a:bodyPr wrap="square" rtlCol="0">
              <a:spAutoFit/>
            </a:bodyPr>
            <a:lstStyle/>
            <a:p>
              <a:r>
                <a:rPr lang="en-US" dirty="0">
                  <a:solidFill>
                    <a:schemeClr val="bg1"/>
                  </a:solidFill>
                  <a:latin typeface="Arial Rounded MT Bold" panose="020F0704030504030204" pitchFamily="34" charset="77"/>
                </a:rPr>
                <a:t>WORDS</a:t>
              </a:r>
            </a:p>
          </p:txBody>
        </p:sp>
      </p:grpSp>
      <p:sp>
        <p:nvSpPr>
          <p:cNvPr id="36" name="TextBox 35">
            <a:extLst>
              <a:ext uri="{FF2B5EF4-FFF2-40B4-BE49-F238E27FC236}">
                <a16:creationId xmlns:a16="http://schemas.microsoft.com/office/drawing/2014/main" id="{A9139B6B-7421-CF4F-BB75-C4815E4E7485}"/>
              </a:ext>
            </a:extLst>
          </p:cNvPr>
          <p:cNvSpPr txBox="1"/>
          <p:nvPr/>
        </p:nvSpPr>
        <p:spPr>
          <a:xfrm>
            <a:off x="9341449" y="650165"/>
            <a:ext cx="2313793" cy="369332"/>
          </a:xfrm>
          <a:prstGeom prst="rect">
            <a:avLst/>
          </a:prstGeom>
          <a:noFill/>
        </p:spPr>
        <p:txBody>
          <a:bodyPr wrap="square" rtlCol="0">
            <a:spAutoFit/>
          </a:bodyPr>
          <a:lstStyle/>
          <a:p>
            <a:r>
              <a:rPr lang="en-US" dirty="0">
                <a:solidFill>
                  <a:schemeClr val="bg1"/>
                </a:solidFill>
                <a:latin typeface="Arial Rounded MT Bold" panose="020F0704030504030204" pitchFamily="34" charset="77"/>
              </a:rPr>
              <a:t>LEVEL OF DETAIL</a:t>
            </a:r>
          </a:p>
        </p:txBody>
      </p:sp>
      <p:grpSp>
        <p:nvGrpSpPr>
          <p:cNvPr id="46" name="Group 45">
            <a:extLst>
              <a:ext uri="{FF2B5EF4-FFF2-40B4-BE49-F238E27FC236}">
                <a16:creationId xmlns:a16="http://schemas.microsoft.com/office/drawing/2014/main" id="{A92D1B15-969D-4149-BA01-2049EF99FB69}"/>
              </a:ext>
            </a:extLst>
          </p:cNvPr>
          <p:cNvGrpSpPr/>
          <p:nvPr/>
        </p:nvGrpSpPr>
        <p:grpSpPr>
          <a:xfrm>
            <a:off x="1927758" y="322128"/>
            <a:ext cx="7051624" cy="6069346"/>
            <a:chOff x="4495334" y="245729"/>
            <a:chExt cx="7051624" cy="6069346"/>
          </a:xfrm>
        </p:grpSpPr>
        <p:cxnSp>
          <p:nvCxnSpPr>
            <p:cNvPr id="28" name="Straight Arrow Connector 27">
              <a:extLst>
                <a:ext uri="{FF2B5EF4-FFF2-40B4-BE49-F238E27FC236}">
                  <a16:creationId xmlns:a16="http://schemas.microsoft.com/office/drawing/2014/main" id="{B9BFD0C5-9A5D-BB4C-92C8-4AAD6FD0F087}"/>
                </a:ext>
              </a:extLst>
            </p:cNvPr>
            <p:cNvCxnSpPr>
              <a:cxnSpLocks/>
            </p:cNvCxnSpPr>
            <p:nvPr/>
          </p:nvCxnSpPr>
          <p:spPr>
            <a:xfrm>
              <a:off x="11546958" y="641684"/>
              <a:ext cx="0" cy="5673391"/>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89FD85B0-5AD9-7B47-BB66-B8326867F87D}"/>
                </a:ext>
              </a:extLst>
            </p:cNvPr>
            <p:cNvGrpSpPr/>
            <p:nvPr/>
          </p:nvGrpSpPr>
          <p:grpSpPr>
            <a:xfrm>
              <a:off x="4495334" y="245729"/>
              <a:ext cx="6689558" cy="5954545"/>
              <a:chOff x="4495334" y="245729"/>
              <a:chExt cx="6689558" cy="5954545"/>
            </a:xfrm>
          </p:grpSpPr>
          <p:grpSp>
            <p:nvGrpSpPr>
              <p:cNvPr id="38" name="Group 37">
                <a:extLst>
                  <a:ext uri="{FF2B5EF4-FFF2-40B4-BE49-F238E27FC236}">
                    <a16:creationId xmlns:a16="http://schemas.microsoft.com/office/drawing/2014/main" id="{BC0D5863-2BDA-EA4B-A7C7-F5228B0BBF64}"/>
                  </a:ext>
                </a:extLst>
              </p:cNvPr>
              <p:cNvGrpSpPr/>
              <p:nvPr/>
            </p:nvGrpSpPr>
            <p:grpSpPr>
              <a:xfrm>
                <a:off x="4495334" y="245729"/>
                <a:ext cx="6689558" cy="5954545"/>
                <a:chOff x="4443663" y="181560"/>
                <a:chExt cx="6689558" cy="5954545"/>
              </a:xfrm>
            </p:grpSpPr>
            <p:sp>
              <p:nvSpPr>
                <p:cNvPr id="14" name="Triangle 13">
                  <a:extLst>
                    <a:ext uri="{FF2B5EF4-FFF2-40B4-BE49-F238E27FC236}">
                      <a16:creationId xmlns:a16="http://schemas.microsoft.com/office/drawing/2014/main" id="{17EEBA23-A02F-0D45-8734-3B37E2C57C5B}"/>
                    </a:ext>
                  </a:extLst>
                </p:cNvPr>
                <p:cNvSpPr/>
                <p:nvPr/>
              </p:nvSpPr>
              <p:spPr>
                <a:xfrm rot="10800000">
                  <a:off x="4443663" y="641684"/>
                  <a:ext cx="6689558" cy="549442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F97CD25-877C-594A-AD6D-B2D775048157}"/>
                    </a:ext>
                  </a:extLst>
                </p:cNvPr>
                <p:cNvCxnSpPr>
                  <a:cxnSpLocks/>
                </p:cNvCxnSpPr>
                <p:nvPr/>
              </p:nvCxnSpPr>
              <p:spPr>
                <a:xfrm>
                  <a:off x="6116052" y="3971758"/>
                  <a:ext cx="3344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92A70E-DCAE-9649-97DC-91F397A65317}"/>
                    </a:ext>
                  </a:extLst>
                </p:cNvPr>
                <p:cNvCxnSpPr>
                  <a:cxnSpLocks/>
                </p:cNvCxnSpPr>
                <p:nvPr/>
              </p:nvCxnSpPr>
              <p:spPr>
                <a:xfrm>
                  <a:off x="5454316" y="2379454"/>
                  <a:ext cx="4957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6787740-5B93-6C47-8FA0-4C4A7C3E1CB5}"/>
                    </a:ext>
                  </a:extLst>
                </p:cNvPr>
                <p:cNvSpPr txBox="1"/>
                <p:nvPr/>
              </p:nvSpPr>
              <p:spPr>
                <a:xfrm>
                  <a:off x="5387163" y="641684"/>
                  <a:ext cx="2401278" cy="1523494"/>
                </a:xfrm>
                <a:prstGeom prst="rect">
                  <a:avLst/>
                </a:prstGeom>
                <a:noFill/>
              </p:spPr>
              <p:txBody>
                <a:bodyPr wrap="square" rtlCol="0">
                  <a:spAutoFit/>
                </a:bodyPr>
                <a:lstStyle/>
                <a:p>
                  <a:r>
                    <a:rPr lang="en-US" b="1" dirty="0">
                      <a:latin typeface="Arial Rounded MT Bold" panose="020F0704030504030204" pitchFamily="34" charset="77"/>
                      <a:ea typeface="Bodoni Ornaments" pitchFamily="2" charset="0"/>
                    </a:rPr>
                    <a:t>STRUCTURAL EDIT</a:t>
                  </a:r>
                </a:p>
                <a:p>
                  <a:r>
                    <a:rPr lang="en-US" sz="1500" b="1" dirty="0">
                      <a:latin typeface="Arial Rounded MT Bold" panose="020F0704030504030204" pitchFamily="34" charset="77"/>
                      <a:ea typeface="Bodoni Ornaments" pitchFamily="2" charset="0"/>
                    </a:rPr>
                    <a:t>Reorganizing the structure, consolidating repetition, cutting back rambling, new content recommendations</a:t>
                  </a:r>
                </a:p>
              </p:txBody>
            </p:sp>
            <p:sp>
              <p:nvSpPr>
                <p:cNvPr id="23" name="TextBox 22">
                  <a:extLst>
                    <a:ext uri="{FF2B5EF4-FFF2-40B4-BE49-F238E27FC236}">
                      <a16:creationId xmlns:a16="http://schemas.microsoft.com/office/drawing/2014/main" id="{E0623458-3AD7-1743-95E1-47EEAABDD343}"/>
                    </a:ext>
                  </a:extLst>
                </p:cNvPr>
                <p:cNvSpPr txBox="1"/>
                <p:nvPr/>
              </p:nvSpPr>
              <p:spPr>
                <a:xfrm>
                  <a:off x="7861005" y="641684"/>
                  <a:ext cx="2821172" cy="1061829"/>
                </a:xfrm>
                <a:prstGeom prst="rect">
                  <a:avLst/>
                </a:prstGeom>
                <a:noFill/>
              </p:spPr>
              <p:txBody>
                <a:bodyPr wrap="square" rtlCol="0">
                  <a:spAutoFit/>
                </a:bodyPr>
                <a:lstStyle/>
                <a:p>
                  <a:r>
                    <a:rPr lang="en-US" dirty="0">
                      <a:latin typeface="Arial Rounded MT Bold" panose="020F0704030504030204" pitchFamily="34" charset="77"/>
                    </a:rPr>
                    <a:t>DEVELOPMENTAL EDIT</a:t>
                  </a:r>
                </a:p>
                <a:p>
                  <a:r>
                    <a:rPr lang="en-US" sz="1500" dirty="0">
                      <a:latin typeface="Arial Rounded MT Bold" panose="020F0704030504030204" pitchFamily="34" charset="77"/>
                    </a:rPr>
                    <a:t>A review of the book and feedback of the structure and content in the report</a:t>
                  </a:r>
                </a:p>
              </p:txBody>
            </p:sp>
            <p:sp>
              <p:nvSpPr>
                <p:cNvPr id="24" name="TextBox 23">
                  <a:extLst>
                    <a:ext uri="{FF2B5EF4-FFF2-40B4-BE49-F238E27FC236}">
                      <a16:creationId xmlns:a16="http://schemas.microsoft.com/office/drawing/2014/main" id="{8A341942-4C82-3849-9693-2F1238FAD455}"/>
                    </a:ext>
                  </a:extLst>
                </p:cNvPr>
                <p:cNvSpPr txBox="1"/>
                <p:nvPr/>
              </p:nvSpPr>
              <p:spPr>
                <a:xfrm>
                  <a:off x="6116052" y="2452577"/>
                  <a:ext cx="3517046" cy="1292662"/>
                </a:xfrm>
                <a:prstGeom prst="rect">
                  <a:avLst/>
                </a:prstGeom>
                <a:noFill/>
              </p:spPr>
              <p:txBody>
                <a:bodyPr wrap="square" rtlCol="0">
                  <a:spAutoFit/>
                </a:bodyPr>
                <a:lstStyle/>
                <a:p>
                  <a:pPr algn="ctr"/>
                  <a:r>
                    <a:rPr lang="en-US" dirty="0">
                      <a:latin typeface="Arial Rounded MT Bold" panose="020F0704030504030204" pitchFamily="34" charset="77"/>
                    </a:rPr>
                    <a:t>COPYEDIT</a:t>
                  </a:r>
                </a:p>
                <a:p>
                  <a:pPr algn="ctr"/>
                  <a:r>
                    <a:rPr lang="en-US" sz="1500" dirty="0">
                      <a:latin typeface="Arial Rounded MT Bold" panose="020F0704030504030204" pitchFamily="34" charset="77"/>
                    </a:rPr>
                    <a:t>Paragraph structure, sentence structure, tone, readability, spelling and grammar, and some feedback on content </a:t>
                  </a:r>
                </a:p>
              </p:txBody>
            </p:sp>
            <p:sp>
              <p:nvSpPr>
                <p:cNvPr id="25" name="TextBox 24">
                  <a:extLst>
                    <a:ext uri="{FF2B5EF4-FFF2-40B4-BE49-F238E27FC236}">
                      <a16:creationId xmlns:a16="http://schemas.microsoft.com/office/drawing/2014/main" id="{5A5A79B6-F6DA-FC48-A30A-A0731AECE3DD}"/>
                    </a:ext>
                  </a:extLst>
                </p:cNvPr>
                <p:cNvSpPr txBox="1"/>
                <p:nvPr/>
              </p:nvSpPr>
              <p:spPr>
                <a:xfrm>
                  <a:off x="6526711" y="3960239"/>
                  <a:ext cx="2523460" cy="830997"/>
                </a:xfrm>
                <a:prstGeom prst="rect">
                  <a:avLst/>
                </a:prstGeom>
                <a:noFill/>
              </p:spPr>
              <p:txBody>
                <a:bodyPr wrap="square" rtlCol="0">
                  <a:spAutoFit/>
                </a:bodyPr>
                <a:lstStyle/>
                <a:p>
                  <a:pPr algn="ctr"/>
                  <a:r>
                    <a:rPr lang="en-US" dirty="0">
                      <a:latin typeface="Arial Rounded MT Bold" panose="020F0704030504030204" pitchFamily="34" charset="77"/>
                    </a:rPr>
                    <a:t>PROOFREAD</a:t>
                  </a:r>
                </a:p>
                <a:p>
                  <a:pPr algn="ctr"/>
                  <a:r>
                    <a:rPr lang="en-US" sz="1500" dirty="0">
                      <a:latin typeface="Arial Rounded MT Bold" panose="020F0704030504030204" pitchFamily="34" charset="77"/>
                    </a:rPr>
                    <a:t>Spelling, grammar, typos, consistency</a:t>
                  </a:r>
                </a:p>
              </p:txBody>
            </p:sp>
            <p:sp>
              <p:nvSpPr>
                <p:cNvPr id="26" name="TextBox 25">
                  <a:extLst>
                    <a:ext uri="{FF2B5EF4-FFF2-40B4-BE49-F238E27FC236}">
                      <a16:creationId xmlns:a16="http://schemas.microsoft.com/office/drawing/2014/main" id="{ED91C57A-812C-694A-8720-056F0E5DEA85}"/>
                    </a:ext>
                  </a:extLst>
                </p:cNvPr>
                <p:cNvSpPr txBox="1"/>
                <p:nvPr/>
              </p:nvSpPr>
              <p:spPr>
                <a:xfrm>
                  <a:off x="5769935" y="181560"/>
                  <a:ext cx="4497012" cy="400110"/>
                </a:xfrm>
                <a:prstGeom prst="rect">
                  <a:avLst/>
                </a:prstGeom>
                <a:noFill/>
              </p:spPr>
              <p:txBody>
                <a:bodyPr wrap="square" rtlCol="0">
                  <a:spAutoFit/>
                </a:bodyPr>
                <a:lstStyle/>
                <a:p>
                  <a:r>
                    <a:rPr lang="en-US" sz="2000" dirty="0">
                      <a:solidFill>
                        <a:schemeClr val="bg1"/>
                      </a:solidFill>
                      <a:latin typeface="Arial Rounded MT Bold" panose="020F0704030504030204" pitchFamily="34" charset="77"/>
                    </a:rPr>
                    <a:t>TYPES OF EDITING EXPLAINED</a:t>
                  </a:r>
                </a:p>
              </p:txBody>
            </p:sp>
          </p:grpSp>
          <p:cxnSp>
            <p:nvCxnSpPr>
              <p:cNvPr id="40" name="Straight Connector 39">
                <a:extLst>
                  <a:ext uri="{FF2B5EF4-FFF2-40B4-BE49-F238E27FC236}">
                    <a16:creationId xmlns:a16="http://schemas.microsoft.com/office/drawing/2014/main" id="{11927A33-5416-D148-BFE0-FFBCC56D800A}"/>
                  </a:ext>
                </a:extLst>
              </p:cNvPr>
              <p:cNvCxnSpPr>
                <a:cxnSpLocks/>
              </p:cNvCxnSpPr>
              <p:nvPr/>
            </p:nvCxnSpPr>
            <p:spPr>
              <a:xfrm>
                <a:off x="7812505" y="641684"/>
                <a:ext cx="0" cy="1812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197087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ECD1-6CA6-9E49-85D5-D4B2ECC9EFDC}"/>
              </a:ext>
            </a:extLst>
          </p:cNvPr>
          <p:cNvSpPr>
            <a:spLocks noGrp="1"/>
          </p:cNvSpPr>
          <p:nvPr>
            <p:ph type="title"/>
          </p:nvPr>
        </p:nvSpPr>
        <p:spPr/>
        <p:txBody>
          <a:bodyPr/>
          <a:lstStyle/>
          <a:p>
            <a:r>
              <a:rPr lang="en-US" b="1" dirty="0"/>
              <a:t>What Our Clients Are Saying</a:t>
            </a:r>
            <a:endParaRPr lang="en-US" dirty="0"/>
          </a:p>
        </p:txBody>
      </p:sp>
      <p:sp>
        <p:nvSpPr>
          <p:cNvPr id="3" name="Content Placeholder 2">
            <a:extLst>
              <a:ext uri="{FF2B5EF4-FFF2-40B4-BE49-F238E27FC236}">
                <a16:creationId xmlns:a16="http://schemas.microsoft.com/office/drawing/2014/main" id="{09ECB544-498E-1746-A49E-24ACB1C39640}"/>
              </a:ext>
            </a:extLst>
          </p:cNvPr>
          <p:cNvSpPr>
            <a:spLocks noGrp="1"/>
          </p:cNvSpPr>
          <p:nvPr>
            <p:ph idx="1"/>
          </p:nvPr>
        </p:nvSpPr>
        <p:spPr/>
        <p:txBody>
          <a:bodyPr/>
          <a:lstStyle/>
          <a:p>
            <a:pPr marL="0" indent="0" fontAlgn="base">
              <a:buNone/>
            </a:pPr>
            <a:r>
              <a:rPr lang="en-US" b="1" dirty="0"/>
              <a:t>“I asked for help editing an introduction to a book I wrote, and her work was positively genius. She’s gifted. I learned so much from her approach. This was a great investment for me as I actually learned how to give my own writing more punch and excitement. Couldn’t be more pleased.”</a:t>
            </a:r>
            <a:endParaRPr lang="en-US" dirty="0"/>
          </a:p>
          <a:p>
            <a:pPr marL="0" indent="0" fontAlgn="base">
              <a:buNone/>
            </a:pPr>
            <a:r>
              <a:rPr lang="en-US" b="1" dirty="0"/>
              <a:t>-Ceres Farms, LLC.</a:t>
            </a:r>
            <a:endParaRPr lang="en-US" dirty="0"/>
          </a:p>
          <a:p>
            <a:pPr marL="0" indent="0">
              <a:buNone/>
            </a:pPr>
            <a:endParaRPr lang="en-US" dirty="0"/>
          </a:p>
        </p:txBody>
      </p:sp>
    </p:spTree>
    <p:extLst>
      <p:ext uri="{BB962C8B-B14F-4D97-AF65-F5344CB8AC3E}">
        <p14:creationId xmlns:p14="http://schemas.microsoft.com/office/powerpoint/2010/main" val="236333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0636B-23E8-8C49-904A-179F7E1BB9B0}"/>
              </a:ext>
            </a:extLst>
          </p:cNvPr>
          <p:cNvPicPr>
            <a:picLocks noChangeAspect="1"/>
          </p:cNvPicPr>
          <p:nvPr/>
        </p:nvPicPr>
        <p:blipFill rotWithShape="1">
          <a:blip r:embed="rId3"/>
          <a:srcRect r="105" b="-1"/>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3"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5"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692398" y="1871131"/>
            <a:ext cx="6815669" cy="1515533"/>
          </a:xfrm>
        </p:spPr>
        <p:txBody>
          <a:bodyPr>
            <a:normAutofit/>
          </a:bodyPr>
          <a:lstStyle/>
          <a:p>
            <a:r>
              <a:rPr lang="en-US" b="1"/>
              <a:t>Technical Writing</a:t>
            </a:r>
            <a:endParaRPr lang="en-US"/>
          </a:p>
        </p:txBody>
      </p:sp>
      <p:cxnSp>
        <p:nvCxnSpPr>
          <p:cNvPr id="18" name="Straight Connector 17">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70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86A1D7-F8F1-4C08-BD48-4A1769A26C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75478C28-22F1-42DC-AD96-105196B74A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58550258-B27F-47C4-A6D5-91106B546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F81A6B2B-20D5-4923-A49D-527E1A0405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31D1732C-77B3-4A38-8C9E-30B6ED19FE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useBgFill="1">
        <p:nvSpPr>
          <p:cNvPr id="20" name="Rectangle 19">
            <a:extLst>
              <a:ext uri="{FF2B5EF4-FFF2-40B4-BE49-F238E27FC236}">
                <a16:creationId xmlns:a16="http://schemas.microsoft.com/office/drawing/2014/main" id="{59651B01-2506-451A-89E2-36D956AD2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29B3EB-C050-0348-BD7A-D4D6E581A766}"/>
              </a:ext>
            </a:extLst>
          </p:cNvPr>
          <p:cNvPicPr>
            <a:picLocks noChangeAspect="1"/>
          </p:cNvPicPr>
          <p:nvPr/>
        </p:nvPicPr>
        <p:blipFill rotWithShape="1">
          <a:blip r:embed="rId5">
            <a:extLst/>
          </a:blip>
          <a:srcRect t="219" b="15512"/>
          <a:stretch/>
        </p:blipFill>
        <p:spPr>
          <a:xfrm>
            <a:off x="20" y="10"/>
            <a:ext cx="12191980" cy="6857990"/>
          </a:xfrm>
          <a:prstGeom prst="rect">
            <a:avLst/>
          </a:prstGeom>
        </p:spPr>
      </p:pic>
      <p:pic>
        <p:nvPicPr>
          <p:cNvPr id="9" name="Picture 8">
            <a:extLst>
              <a:ext uri="{FF2B5EF4-FFF2-40B4-BE49-F238E27FC236}">
                <a16:creationId xmlns:a16="http://schemas.microsoft.com/office/drawing/2014/main" id="{0F810F67-277F-7F46-B85A-655AD088A9FE}"/>
              </a:ext>
            </a:extLst>
          </p:cNvPr>
          <p:cNvPicPr>
            <a:picLocks noChangeAspect="1"/>
          </p:cNvPicPr>
          <p:nvPr/>
        </p:nvPicPr>
        <p:blipFill rotWithShape="1">
          <a:blip r:embed="rId6"/>
          <a:srcRect t="1908" r="-3" b="2916"/>
          <a:stretch/>
        </p:blipFill>
        <p:spPr>
          <a:xfrm>
            <a:off x="1141411" y="1113710"/>
            <a:ext cx="5542156" cy="3955999"/>
          </a:xfrm>
          <a:prstGeom prst="rect">
            <a:avLst/>
          </a:prstGeom>
          <a:ln w="152400">
            <a:solidFill>
              <a:srgbClr val="FFFFFF"/>
            </a:solidFill>
            <a:miter lim="800000"/>
          </a:ln>
        </p:spPr>
      </p:pic>
    </p:spTree>
    <p:extLst>
      <p:ext uri="{BB962C8B-B14F-4D97-AF65-F5344CB8AC3E}">
        <p14:creationId xmlns:p14="http://schemas.microsoft.com/office/powerpoint/2010/main" val="159027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DCB9-441A-D348-B6BF-EA62C890BA57}"/>
              </a:ext>
            </a:extLst>
          </p:cNvPr>
          <p:cNvSpPr>
            <a:spLocks noGrp="1"/>
          </p:cNvSpPr>
          <p:nvPr>
            <p:ph type="title"/>
          </p:nvPr>
        </p:nvSpPr>
        <p:spPr/>
        <p:txBody>
          <a:bodyPr/>
          <a:lstStyle/>
          <a:p>
            <a:r>
              <a:rPr lang="en-US" b="1" dirty="0"/>
              <a:t>What Our Clients Are Saying</a:t>
            </a:r>
            <a:endParaRPr lang="en-US" dirty="0"/>
          </a:p>
        </p:txBody>
      </p:sp>
      <p:sp>
        <p:nvSpPr>
          <p:cNvPr id="3" name="Content Placeholder 2">
            <a:extLst>
              <a:ext uri="{FF2B5EF4-FFF2-40B4-BE49-F238E27FC236}">
                <a16:creationId xmlns:a16="http://schemas.microsoft.com/office/drawing/2014/main" id="{37DA1BC4-109B-534F-828F-2E29E7AA5C1B}"/>
              </a:ext>
            </a:extLst>
          </p:cNvPr>
          <p:cNvSpPr>
            <a:spLocks noGrp="1"/>
          </p:cNvSpPr>
          <p:nvPr>
            <p:ph idx="1"/>
          </p:nvPr>
        </p:nvSpPr>
        <p:spPr/>
        <p:txBody>
          <a:bodyPr>
            <a:normAutofit fontScale="85000" lnSpcReduction="20000"/>
          </a:bodyPr>
          <a:lstStyle/>
          <a:p>
            <a:pPr marL="0" indent="0" fontAlgn="base">
              <a:buNone/>
            </a:pPr>
            <a:r>
              <a:rPr lang="en-US" b="1" dirty="0"/>
              <a:t>“I love </a:t>
            </a:r>
            <a:r>
              <a:rPr lang="en-US" b="1" dirty="0" err="1"/>
              <a:t>Morissa’s</a:t>
            </a:r>
            <a:r>
              <a:rPr lang="en-US" b="1" dirty="0"/>
              <a:t> energy and professionalism. I got what I needed well before the deadline, broken down into specific areas where each item could be used at their greatest efficacy.”</a:t>
            </a:r>
            <a:endParaRPr lang="en-US" dirty="0"/>
          </a:p>
          <a:p>
            <a:pPr marL="0" indent="0" fontAlgn="base">
              <a:buNone/>
            </a:pPr>
            <a:r>
              <a:rPr lang="en-US" b="1" dirty="0"/>
              <a:t>-Peter F.</a:t>
            </a:r>
            <a:endParaRPr lang="en-US" dirty="0"/>
          </a:p>
          <a:p>
            <a:pPr marL="0" indent="0" fontAlgn="base">
              <a:buNone/>
            </a:pPr>
            <a:r>
              <a:rPr lang="en-US" b="1" dirty="0"/>
              <a:t>“I have been working with Morissa for some time now. Never am I left disappointed. Morissa is truly a talented writer and can certainly spearhead content for any industry/niche market. I look forward to continuing business with her. Thank you so much for your passion for writing – believe me, it’s OBVIOUS. Quality content delivered.”</a:t>
            </a:r>
            <a:endParaRPr lang="en-US" dirty="0"/>
          </a:p>
          <a:p>
            <a:pPr marL="0" indent="0" fontAlgn="base">
              <a:buNone/>
            </a:pPr>
            <a:r>
              <a:rPr lang="en-US" b="1" dirty="0"/>
              <a:t>-</a:t>
            </a:r>
            <a:r>
              <a:rPr lang="en-US" b="1" dirty="0" err="1"/>
              <a:t>Adiylam</a:t>
            </a:r>
            <a:endParaRPr lang="en-US" dirty="0"/>
          </a:p>
          <a:p>
            <a:pPr marL="0" indent="0">
              <a:buNone/>
            </a:pPr>
            <a:endParaRPr lang="en-US" dirty="0"/>
          </a:p>
        </p:txBody>
      </p:sp>
    </p:spTree>
    <p:extLst>
      <p:ext uri="{BB962C8B-B14F-4D97-AF65-F5344CB8AC3E}">
        <p14:creationId xmlns:p14="http://schemas.microsoft.com/office/powerpoint/2010/main" val="416730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C5D163-FA3B-6D42-B630-2446D5C8F341}"/>
              </a:ext>
            </a:extLst>
          </p:cNvPr>
          <p:cNvPicPr>
            <a:picLocks noChangeAspect="1"/>
          </p:cNvPicPr>
          <p:nvPr/>
        </p:nvPicPr>
        <p:blipFill rotWithShape="1">
          <a:blip r:embed="rId3">
            <a:extLst/>
          </a:blip>
          <a:srcRect t="1573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3" name="Group 3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3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692398" y="1871131"/>
            <a:ext cx="6815669" cy="1515533"/>
          </a:xfrm>
        </p:spPr>
        <p:txBody>
          <a:bodyPr>
            <a:normAutofit/>
          </a:bodyPr>
          <a:lstStyle/>
          <a:p>
            <a:pPr>
              <a:lnSpc>
                <a:spcPct val="90000"/>
              </a:lnSpc>
            </a:pPr>
            <a:r>
              <a:rPr lang="en-US" sz="4200" b="1"/>
              <a:t>Search Engine Optimization</a:t>
            </a:r>
            <a:br>
              <a:rPr lang="en-US" sz="4200" b="1"/>
            </a:br>
            <a:r>
              <a:rPr lang="en-US" sz="4200" b="1"/>
              <a:t>(SEO)</a:t>
            </a:r>
            <a:endParaRPr lang="en-US" sz="4200"/>
          </a:p>
        </p:txBody>
      </p:sp>
      <p:cxnSp>
        <p:nvCxnSpPr>
          <p:cNvPr id="39" name="Straight Connector 3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264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A3032F-FC45-2048-98D0-E2AE2DDDA886}"/>
              </a:ext>
            </a:extLst>
          </p:cNvPr>
          <p:cNvPicPr>
            <a:picLocks noChangeAspect="1"/>
          </p:cNvPicPr>
          <p:nvPr/>
        </p:nvPicPr>
        <p:blipFill>
          <a:blip r:embed="rId3"/>
          <a:stretch>
            <a:fillRect/>
          </a:stretch>
        </p:blipFill>
        <p:spPr>
          <a:xfrm>
            <a:off x="-17770" y="-1"/>
            <a:ext cx="12482485" cy="8276431"/>
          </a:xfrm>
          <a:prstGeom prst="rect">
            <a:avLst/>
          </a:prstGeom>
        </p:spPr>
      </p:pic>
      <p:sp>
        <p:nvSpPr>
          <p:cNvPr id="8" name="Rectangle 7">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3"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5"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692398" y="1871131"/>
            <a:ext cx="6815669" cy="1515533"/>
          </a:xfrm>
        </p:spPr>
        <p:txBody>
          <a:bodyPr>
            <a:normAutofit/>
          </a:bodyPr>
          <a:lstStyle/>
          <a:p>
            <a:r>
              <a:rPr lang="en-US" b="1" dirty="0"/>
              <a:t>Blog Writing</a:t>
            </a:r>
            <a:endParaRPr lang="en-US" dirty="0"/>
          </a:p>
        </p:txBody>
      </p:sp>
      <p:cxnSp>
        <p:nvCxnSpPr>
          <p:cNvPr id="18" name="Straight Connector 17">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93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51F993-4ABF-8147-88A3-C8872D566E1D}"/>
              </a:ext>
            </a:extLst>
          </p:cNvPr>
          <p:cNvPicPr>
            <a:picLocks noChangeAspect="1"/>
          </p:cNvPicPr>
          <p:nvPr/>
        </p:nvPicPr>
        <p:blipFill rotWithShape="1">
          <a:blip r:embed="rId2">
            <a:alphaModFix amt="35000"/>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F3B9485-B7D7-7548-B80D-CDC9426A4F93}"/>
              </a:ext>
            </a:extLst>
          </p:cNvPr>
          <p:cNvSpPr>
            <a:spLocks noGrp="1"/>
          </p:cNvSpPr>
          <p:nvPr>
            <p:ph type="title"/>
          </p:nvPr>
        </p:nvSpPr>
        <p:spPr/>
        <p:txBody>
          <a:bodyPr>
            <a:normAutofit/>
          </a:bodyPr>
          <a:lstStyle/>
          <a:p>
            <a:r>
              <a:rPr lang="en-US" sz="5000" b="1" dirty="0">
                <a:solidFill>
                  <a:schemeClr val="bg1"/>
                </a:solidFill>
              </a:rPr>
              <a:t>Blog Writing Process</a:t>
            </a:r>
          </a:p>
        </p:txBody>
      </p:sp>
      <p:sp>
        <p:nvSpPr>
          <p:cNvPr id="3" name="Content Placeholder 2">
            <a:extLst>
              <a:ext uri="{FF2B5EF4-FFF2-40B4-BE49-F238E27FC236}">
                <a16:creationId xmlns:a16="http://schemas.microsoft.com/office/drawing/2014/main" id="{F764D994-489A-B14D-B401-AA5EDDF83B31}"/>
              </a:ext>
            </a:extLst>
          </p:cNvPr>
          <p:cNvSpPr>
            <a:spLocks noGrp="1"/>
          </p:cNvSpPr>
          <p:nvPr>
            <p:ph idx="1"/>
          </p:nvPr>
        </p:nvSpPr>
        <p:spPr>
          <a:xfrm>
            <a:off x="1422400" y="2472267"/>
            <a:ext cx="9474197" cy="3403601"/>
          </a:xfrm>
        </p:spPr>
        <p:txBody>
          <a:bodyPr numCol="2">
            <a:noAutofit/>
          </a:bodyPr>
          <a:lstStyle/>
          <a:p>
            <a:pPr marL="514350" indent="-514350">
              <a:buAutoNum type="arabicPeriod"/>
            </a:pPr>
            <a:r>
              <a:rPr lang="en-US" sz="5000" b="1" dirty="0">
                <a:solidFill>
                  <a:schemeClr val="bg1"/>
                </a:solidFill>
              </a:rPr>
              <a:t>Interview</a:t>
            </a:r>
          </a:p>
          <a:p>
            <a:pPr marL="514350" indent="-514350">
              <a:buAutoNum type="arabicPeriod"/>
            </a:pPr>
            <a:r>
              <a:rPr lang="en-US" sz="5000" b="1" dirty="0">
                <a:solidFill>
                  <a:schemeClr val="bg1"/>
                </a:solidFill>
              </a:rPr>
              <a:t>Research</a:t>
            </a:r>
          </a:p>
          <a:p>
            <a:pPr marL="514350" indent="-514350">
              <a:buAutoNum type="arabicPeriod"/>
            </a:pPr>
            <a:r>
              <a:rPr lang="en-US" sz="5000" b="1" dirty="0">
                <a:solidFill>
                  <a:schemeClr val="bg1"/>
                </a:solidFill>
              </a:rPr>
              <a:t>Writing</a:t>
            </a:r>
          </a:p>
          <a:p>
            <a:pPr marL="514350" indent="-514350">
              <a:buAutoNum type="arabicPeriod"/>
            </a:pPr>
            <a:r>
              <a:rPr lang="en-US" sz="5000" b="1" dirty="0">
                <a:solidFill>
                  <a:schemeClr val="bg1"/>
                </a:solidFill>
              </a:rPr>
              <a:t>Editing</a:t>
            </a:r>
          </a:p>
          <a:p>
            <a:pPr marL="514350" indent="-514350">
              <a:buAutoNum type="arabicPeriod"/>
            </a:pPr>
            <a:r>
              <a:rPr lang="en-US" sz="5000" b="1" dirty="0">
                <a:solidFill>
                  <a:schemeClr val="bg1"/>
                </a:solidFill>
              </a:rPr>
              <a:t>Your Approval</a:t>
            </a:r>
          </a:p>
          <a:p>
            <a:pPr marL="514350" indent="-514350">
              <a:buAutoNum type="arabicPeriod"/>
            </a:pPr>
            <a:r>
              <a:rPr lang="en-US" sz="5000" b="1" dirty="0">
                <a:solidFill>
                  <a:schemeClr val="bg1"/>
                </a:solidFill>
              </a:rPr>
              <a:t>Revisions</a:t>
            </a:r>
          </a:p>
          <a:p>
            <a:pPr marL="514350" indent="-514350">
              <a:buAutoNum type="arabicPeriod"/>
            </a:pPr>
            <a:r>
              <a:rPr lang="en-US" sz="5000" b="1" dirty="0">
                <a:solidFill>
                  <a:schemeClr val="bg1"/>
                </a:solidFill>
              </a:rPr>
              <a:t>Publishing</a:t>
            </a:r>
          </a:p>
        </p:txBody>
      </p:sp>
    </p:spTree>
    <p:extLst>
      <p:ext uri="{BB962C8B-B14F-4D97-AF65-F5344CB8AC3E}">
        <p14:creationId xmlns:p14="http://schemas.microsoft.com/office/powerpoint/2010/main" val="182139485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6A31-2FF1-0E42-8D3E-84A6EB1A1C69}"/>
              </a:ext>
            </a:extLst>
          </p:cNvPr>
          <p:cNvSpPr>
            <a:spLocks noGrp="1"/>
          </p:cNvSpPr>
          <p:nvPr>
            <p:ph type="title"/>
          </p:nvPr>
        </p:nvSpPr>
        <p:spPr/>
        <p:txBody>
          <a:bodyPr/>
          <a:lstStyle/>
          <a:p>
            <a:r>
              <a:rPr lang="en-US" b="1" dirty="0"/>
              <a:t>What Our Clients Are Saying</a:t>
            </a:r>
            <a:endParaRPr lang="en-US" dirty="0"/>
          </a:p>
        </p:txBody>
      </p:sp>
      <p:sp>
        <p:nvSpPr>
          <p:cNvPr id="3" name="Content Placeholder 2">
            <a:extLst>
              <a:ext uri="{FF2B5EF4-FFF2-40B4-BE49-F238E27FC236}">
                <a16:creationId xmlns:a16="http://schemas.microsoft.com/office/drawing/2014/main" id="{6DE98939-D3A3-534B-8ADF-D8220009AD06}"/>
              </a:ext>
            </a:extLst>
          </p:cNvPr>
          <p:cNvSpPr>
            <a:spLocks noGrp="1"/>
          </p:cNvSpPr>
          <p:nvPr>
            <p:ph idx="1"/>
          </p:nvPr>
        </p:nvSpPr>
        <p:spPr/>
        <p:txBody>
          <a:bodyPr/>
          <a:lstStyle/>
          <a:p>
            <a:pPr marL="0" indent="0" fontAlgn="base">
              <a:buNone/>
            </a:pPr>
            <a:endParaRPr lang="en-US" b="1" dirty="0"/>
          </a:p>
          <a:p>
            <a:pPr marL="0" indent="0" fontAlgn="base">
              <a:buNone/>
            </a:pPr>
            <a:r>
              <a:rPr lang="en-US" b="1" dirty="0"/>
              <a:t>“A++++ Highly Recommended! Would definitely hire again. Fast and high-quality work!”</a:t>
            </a:r>
            <a:endParaRPr lang="en-US" dirty="0"/>
          </a:p>
          <a:p>
            <a:pPr marL="0" indent="0" fontAlgn="base">
              <a:buNone/>
            </a:pPr>
            <a:r>
              <a:rPr lang="en-US" b="1" dirty="0"/>
              <a:t>-Anonymous</a:t>
            </a:r>
            <a:endParaRPr lang="en-US" dirty="0"/>
          </a:p>
          <a:p>
            <a:pPr marL="0" indent="0">
              <a:buNone/>
            </a:pPr>
            <a:endParaRPr lang="en-US" dirty="0"/>
          </a:p>
        </p:txBody>
      </p:sp>
    </p:spTree>
    <p:extLst>
      <p:ext uri="{BB962C8B-B14F-4D97-AF65-F5344CB8AC3E}">
        <p14:creationId xmlns:p14="http://schemas.microsoft.com/office/powerpoint/2010/main" val="78948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804E597-5C4E-F14D-9783-9762DEEFB8F9}"/>
              </a:ext>
            </a:extLst>
          </p:cNvPr>
          <p:cNvPicPr>
            <a:picLocks noChangeAspect="1"/>
          </p:cNvPicPr>
          <p:nvPr/>
        </p:nvPicPr>
        <p:blipFill>
          <a:blip r:embed="rId3"/>
          <a:stretch>
            <a:fillRect/>
          </a:stretch>
        </p:blipFill>
        <p:spPr>
          <a:xfrm>
            <a:off x="0" y="0"/>
            <a:ext cx="12192000" cy="8039652"/>
          </a:xfrm>
          <a:prstGeom prst="rect">
            <a:avLst/>
          </a:prstGeom>
        </p:spPr>
      </p:pic>
      <p:sp>
        <p:nvSpPr>
          <p:cNvPr id="8" name="Rectangle 7">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3"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5"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692398" y="1871131"/>
            <a:ext cx="6815669" cy="1515533"/>
          </a:xfrm>
        </p:spPr>
        <p:txBody>
          <a:bodyPr>
            <a:normAutofit/>
          </a:bodyPr>
          <a:lstStyle/>
          <a:p>
            <a:r>
              <a:rPr lang="en-US" b="1" dirty="0"/>
              <a:t>Book Ghostwriting</a:t>
            </a:r>
            <a:endParaRPr lang="en-US" dirty="0"/>
          </a:p>
        </p:txBody>
      </p:sp>
      <p:cxnSp>
        <p:nvCxnSpPr>
          <p:cNvPr id="18" name="Straight Connector 17">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72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197BC4-BB22-EA4A-8904-46B6AB304750}"/>
              </a:ext>
            </a:extLst>
          </p:cNvPr>
          <p:cNvPicPr>
            <a:picLocks noChangeAspect="1"/>
          </p:cNvPicPr>
          <p:nvPr/>
        </p:nvPicPr>
        <p:blipFill rotWithShape="1">
          <a:blip r:embed="rId2">
            <a:alphaModFix amt="35000"/>
            <a:extLst/>
          </a:blip>
          <a:srcRect l="26060" r="2384"/>
          <a:stretch/>
        </p:blipFill>
        <p:spPr>
          <a:xfrm>
            <a:off x="20" y="10"/>
            <a:ext cx="12191980" cy="6857990"/>
          </a:xfrm>
          <a:prstGeom prst="rect">
            <a:avLst/>
          </a:prstGeom>
        </p:spPr>
      </p:pic>
      <p:sp>
        <p:nvSpPr>
          <p:cNvPr id="2" name="Title 1">
            <a:extLst>
              <a:ext uri="{FF2B5EF4-FFF2-40B4-BE49-F238E27FC236}">
                <a16:creationId xmlns:a16="http://schemas.microsoft.com/office/drawing/2014/main" id="{EA4D1FD2-92EC-F640-BCE4-BB602E71104D}"/>
              </a:ext>
            </a:extLst>
          </p:cNvPr>
          <p:cNvSpPr>
            <a:spLocks noGrp="1"/>
          </p:cNvSpPr>
          <p:nvPr>
            <p:ph type="title"/>
          </p:nvPr>
        </p:nvSpPr>
        <p:spPr/>
        <p:txBody>
          <a:bodyPr>
            <a:normAutofit/>
          </a:bodyPr>
          <a:lstStyle/>
          <a:p>
            <a:r>
              <a:rPr lang="en-US" sz="5000" b="1" dirty="0">
                <a:solidFill>
                  <a:schemeClr val="bg1"/>
                </a:solidFill>
              </a:rPr>
              <a:t>Book Ghostwriting Process</a:t>
            </a:r>
          </a:p>
        </p:txBody>
      </p:sp>
      <p:sp>
        <p:nvSpPr>
          <p:cNvPr id="3" name="Content Placeholder 2">
            <a:extLst>
              <a:ext uri="{FF2B5EF4-FFF2-40B4-BE49-F238E27FC236}">
                <a16:creationId xmlns:a16="http://schemas.microsoft.com/office/drawing/2014/main" id="{3B25FC7B-9895-A449-BAD9-4B7FA137A49D}"/>
              </a:ext>
            </a:extLst>
          </p:cNvPr>
          <p:cNvSpPr>
            <a:spLocks noGrp="1"/>
          </p:cNvSpPr>
          <p:nvPr>
            <p:ph idx="1"/>
          </p:nvPr>
        </p:nvSpPr>
        <p:spPr>
          <a:xfrm>
            <a:off x="2450592" y="2556932"/>
            <a:ext cx="8446005" cy="3825580"/>
          </a:xfrm>
        </p:spPr>
        <p:txBody>
          <a:bodyPr numCol="1">
            <a:normAutofit fontScale="92500" lnSpcReduction="10000"/>
          </a:bodyPr>
          <a:lstStyle/>
          <a:p>
            <a:pPr marL="514350" indent="-514350">
              <a:buFont typeface="+mj-lt"/>
              <a:buAutoNum type="arabicPeriod"/>
            </a:pPr>
            <a:r>
              <a:rPr lang="en-US" sz="3000" b="1" dirty="0">
                <a:solidFill>
                  <a:schemeClr val="bg1"/>
                </a:solidFill>
              </a:rPr>
              <a:t>Interview</a:t>
            </a:r>
          </a:p>
          <a:p>
            <a:pPr marL="514350" indent="-514350">
              <a:buFont typeface="+mj-lt"/>
              <a:buAutoNum type="arabicPeriod"/>
            </a:pPr>
            <a:r>
              <a:rPr lang="en-US" sz="3000" b="1" dirty="0">
                <a:solidFill>
                  <a:schemeClr val="bg1"/>
                </a:solidFill>
              </a:rPr>
              <a:t>Research</a:t>
            </a:r>
          </a:p>
          <a:p>
            <a:pPr marL="514350" indent="-514350">
              <a:buFont typeface="+mj-lt"/>
              <a:buAutoNum type="arabicPeriod"/>
            </a:pPr>
            <a:r>
              <a:rPr lang="en-US" sz="3000" b="1" dirty="0">
                <a:solidFill>
                  <a:schemeClr val="bg1"/>
                </a:solidFill>
              </a:rPr>
              <a:t>Writing</a:t>
            </a:r>
          </a:p>
          <a:p>
            <a:pPr marL="514350" indent="-514350">
              <a:buFont typeface="+mj-lt"/>
              <a:buAutoNum type="arabicPeriod"/>
            </a:pPr>
            <a:r>
              <a:rPr lang="en-US" sz="3000" b="1" dirty="0">
                <a:solidFill>
                  <a:schemeClr val="bg1"/>
                </a:solidFill>
              </a:rPr>
              <a:t>Approval</a:t>
            </a:r>
          </a:p>
          <a:p>
            <a:pPr marL="514350" indent="-514350">
              <a:buFont typeface="+mj-lt"/>
              <a:buAutoNum type="arabicPeriod"/>
            </a:pPr>
            <a:r>
              <a:rPr lang="en-US" sz="3000" b="1" dirty="0">
                <a:solidFill>
                  <a:schemeClr val="bg1"/>
                </a:solidFill>
              </a:rPr>
              <a:t>Revisions</a:t>
            </a:r>
          </a:p>
          <a:p>
            <a:pPr marL="514350" indent="-514350">
              <a:buFont typeface="+mj-lt"/>
              <a:buAutoNum type="arabicPeriod"/>
            </a:pPr>
            <a:r>
              <a:rPr lang="en-US" sz="3000" b="1" dirty="0">
                <a:solidFill>
                  <a:schemeClr val="bg1"/>
                </a:solidFill>
              </a:rPr>
              <a:t>Research, Writing, and Interviews Continue</a:t>
            </a:r>
          </a:p>
          <a:p>
            <a:pPr marL="514350" indent="-514350">
              <a:buFont typeface="+mj-lt"/>
              <a:buAutoNum type="arabicPeriod"/>
            </a:pPr>
            <a:r>
              <a:rPr lang="en-US" sz="3000" b="1" dirty="0">
                <a:solidFill>
                  <a:schemeClr val="bg1"/>
                </a:solidFill>
              </a:rPr>
              <a:t>Your Approval</a:t>
            </a:r>
          </a:p>
        </p:txBody>
      </p:sp>
    </p:spTree>
    <p:extLst>
      <p:ext uri="{BB962C8B-B14F-4D97-AF65-F5344CB8AC3E}">
        <p14:creationId xmlns:p14="http://schemas.microsoft.com/office/powerpoint/2010/main" val="344964012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0FA55-0593-274C-8EC3-648359E934CE}"/>
              </a:ext>
            </a:extLst>
          </p:cNvPr>
          <p:cNvPicPr>
            <a:picLocks noChangeAspect="1"/>
          </p:cNvPicPr>
          <p:nvPr/>
        </p:nvPicPr>
        <p:blipFill rotWithShape="1">
          <a:blip r:embed="rId3">
            <a:extLst/>
          </a:blip>
          <a:srcRect b="15730"/>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3"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5"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692398" y="1871131"/>
            <a:ext cx="6815669" cy="1515533"/>
          </a:xfrm>
        </p:spPr>
        <p:txBody>
          <a:bodyPr>
            <a:normAutofit/>
          </a:bodyPr>
          <a:lstStyle/>
          <a:p>
            <a:r>
              <a:rPr lang="en-US" b="1"/>
              <a:t>White Paper Writing</a:t>
            </a:r>
            <a:endParaRPr lang="en-US"/>
          </a:p>
        </p:txBody>
      </p:sp>
      <p:cxnSp>
        <p:nvCxnSpPr>
          <p:cNvPr id="18" name="Straight Connector 17">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915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DB8FC3F-EBC0-8745-B130-09D7160840B2}"/>
              </a:ext>
            </a:extLst>
          </p:cNvPr>
          <p:cNvPicPr>
            <a:picLocks noGrp="1" noChangeAspect="1"/>
          </p:cNvPicPr>
          <p:nvPr>
            <p:ph idx="1"/>
          </p:nvPr>
        </p:nvPicPr>
        <p:blipFill rotWithShape="1">
          <a:blip r:embed="rId2"/>
          <a:srcRect b="9069"/>
          <a:stretch/>
        </p:blipFill>
        <p:spPr>
          <a:xfrm>
            <a:off x="1100508" y="0"/>
            <a:ext cx="10056028" cy="6858000"/>
          </a:xfrm>
        </p:spPr>
      </p:pic>
    </p:spTree>
    <p:extLst>
      <p:ext uri="{BB962C8B-B14F-4D97-AF65-F5344CB8AC3E}">
        <p14:creationId xmlns:p14="http://schemas.microsoft.com/office/powerpoint/2010/main" val="306978127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468F-E011-874D-B06D-E6B406B88D3E}"/>
              </a:ext>
            </a:extLst>
          </p:cNvPr>
          <p:cNvSpPr>
            <a:spLocks noGrp="1"/>
          </p:cNvSpPr>
          <p:nvPr>
            <p:ph type="title"/>
          </p:nvPr>
        </p:nvSpPr>
        <p:spPr/>
        <p:txBody>
          <a:bodyPr/>
          <a:lstStyle/>
          <a:p>
            <a:r>
              <a:rPr lang="en-US" dirty="0"/>
              <a:t>Packages</a:t>
            </a:r>
          </a:p>
        </p:txBody>
      </p:sp>
      <p:sp>
        <p:nvSpPr>
          <p:cNvPr id="3" name="Content Placeholder 2">
            <a:extLst>
              <a:ext uri="{FF2B5EF4-FFF2-40B4-BE49-F238E27FC236}">
                <a16:creationId xmlns:a16="http://schemas.microsoft.com/office/drawing/2014/main" id="{7ED26194-0D12-4543-953C-BD292FEAB878}"/>
              </a:ext>
            </a:extLst>
          </p:cNvPr>
          <p:cNvSpPr>
            <a:spLocks noGrp="1"/>
          </p:cNvSpPr>
          <p:nvPr>
            <p:ph idx="1"/>
          </p:nvPr>
        </p:nvSpPr>
        <p:spPr/>
        <p:txBody>
          <a:bodyPr>
            <a:normAutofit/>
          </a:bodyPr>
          <a:lstStyle/>
          <a:p>
            <a:r>
              <a:rPr lang="en-US" dirty="0"/>
              <a:t>Prices will vary depending on volume of work and specific needs.</a:t>
            </a:r>
          </a:p>
          <a:p>
            <a:r>
              <a:rPr lang="en-US" dirty="0"/>
              <a:t>For reference, here are some of our most popular packages: </a:t>
            </a:r>
          </a:p>
          <a:p>
            <a:pPr lvl="1"/>
            <a:r>
              <a:rPr lang="en-US" dirty="0"/>
              <a:t>Our </a:t>
            </a:r>
            <a:r>
              <a:rPr lang="en-US" b="1" i="1" dirty="0"/>
              <a:t>Basic Package ($400/week) </a:t>
            </a:r>
            <a:r>
              <a:rPr lang="en-US" dirty="0"/>
              <a:t>will predominately focus on social media and PR, capped at 8 hours per week (estimated number of podcast appearances per month will be 2-3). </a:t>
            </a:r>
          </a:p>
          <a:p>
            <a:pPr lvl="1"/>
            <a:r>
              <a:rPr lang="en-US" b="1" i="1" dirty="0" err="1"/>
              <a:t>RSViP</a:t>
            </a:r>
            <a:r>
              <a:rPr lang="en-US" b="1" i="1" dirty="0"/>
              <a:t> Services ($1,600/week) </a:t>
            </a:r>
            <a:r>
              <a:rPr lang="en-US" dirty="0"/>
              <a:t>includes our fastest turnaround times for SEO services (blogs, backlinks, guest blogs), social media, and PR. Work time per week will </a:t>
            </a:r>
            <a:r>
              <a:rPr lang="en-US"/>
              <a:t>be between 40 and 50 hours per week.</a:t>
            </a:r>
            <a:endParaRPr lang="en-US" dirty="0"/>
          </a:p>
          <a:p>
            <a:pPr lvl="1"/>
            <a:endParaRPr lang="en-US" dirty="0"/>
          </a:p>
          <a:p>
            <a:pPr lvl="1"/>
            <a:endParaRPr lang="en-US" dirty="0"/>
          </a:p>
        </p:txBody>
      </p:sp>
    </p:spTree>
    <p:extLst>
      <p:ext uri="{BB962C8B-B14F-4D97-AF65-F5344CB8AC3E}">
        <p14:creationId xmlns:p14="http://schemas.microsoft.com/office/powerpoint/2010/main" val="383001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8" name="Rectangle 17">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95A963-D3CB-7E41-9051-AC89CD8B15A3}"/>
              </a:ext>
            </a:extLst>
          </p:cNvPr>
          <p:cNvPicPr>
            <a:picLocks noChangeAspect="1"/>
          </p:cNvPicPr>
          <p:nvPr/>
        </p:nvPicPr>
        <p:blipFill>
          <a:blip r:embed="rId5"/>
          <a:stretch>
            <a:fillRect/>
          </a:stretch>
        </p:blipFill>
        <p:spPr>
          <a:xfrm>
            <a:off x="2461520" y="666795"/>
            <a:ext cx="7268961" cy="5524411"/>
          </a:xfrm>
          <a:prstGeom prst="rect">
            <a:avLst/>
          </a:prstGeom>
        </p:spPr>
      </p:pic>
      <p:sp>
        <p:nvSpPr>
          <p:cNvPr id="20" name="Rectangle 19">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a:solidFill>
              <a:srgbClr val="57B1FC"/>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727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55E0-459F-DF43-92D3-44870AD98F41}"/>
              </a:ext>
            </a:extLst>
          </p:cNvPr>
          <p:cNvSpPr>
            <a:spLocks noGrp="1"/>
          </p:cNvSpPr>
          <p:nvPr>
            <p:ph type="title"/>
          </p:nvPr>
        </p:nvSpPr>
        <p:spPr/>
        <p:txBody>
          <a:bodyPr/>
          <a:lstStyle/>
          <a:p>
            <a:r>
              <a:rPr lang="en-US" b="1" dirty="0"/>
              <a:t>What Our Clients Are Saying</a:t>
            </a:r>
          </a:p>
        </p:txBody>
      </p:sp>
      <p:sp>
        <p:nvSpPr>
          <p:cNvPr id="3" name="Content Placeholder 2">
            <a:extLst>
              <a:ext uri="{FF2B5EF4-FFF2-40B4-BE49-F238E27FC236}">
                <a16:creationId xmlns:a16="http://schemas.microsoft.com/office/drawing/2014/main" id="{A7930890-703D-5D47-9DC0-DB7153458BED}"/>
              </a:ext>
            </a:extLst>
          </p:cNvPr>
          <p:cNvSpPr>
            <a:spLocks noGrp="1"/>
          </p:cNvSpPr>
          <p:nvPr>
            <p:ph idx="1"/>
          </p:nvPr>
        </p:nvSpPr>
        <p:spPr/>
        <p:txBody>
          <a:bodyPr/>
          <a:lstStyle/>
          <a:p>
            <a:pPr marL="0" indent="0" fontAlgn="base">
              <a:buNone/>
            </a:pPr>
            <a:r>
              <a:rPr lang="en-US" b="1" dirty="0"/>
              <a:t>“It’s been an absolutely pleasure to work with Morissa and her team. We’ve established and maintained excellent communication throughout the entire process of improving my SEO. She is very detail oriented and will explain to you what she’s done every step of the way, as well as where it all will eventually lead to. I will definitely use her services again in the future.”</a:t>
            </a:r>
            <a:endParaRPr lang="en-US" dirty="0"/>
          </a:p>
          <a:p>
            <a:pPr marL="0" indent="0" fontAlgn="base">
              <a:buNone/>
            </a:pPr>
            <a:r>
              <a:rPr lang="en-US" b="1" dirty="0"/>
              <a:t>-Arman G.</a:t>
            </a:r>
            <a:endParaRPr lang="en-US" dirty="0"/>
          </a:p>
          <a:p>
            <a:pPr marL="0" indent="0">
              <a:buNone/>
            </a:pPr>
            <a:endParaRPr lang="en-US" dirty="0"/>
          </a:p>
        </p:txBody>
      </p:sp>
    </p:spTree>
    <p:extLst>
      <p:ext uri="{BB962C8B-B14F-4D97-AF65-F5344CB8AC3E}">
        <p14:creationId xmlns:p14="http://schemas.microsoft.com/office/powerpoint/2010/main" val="76662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795505-F5A6-AB44-A57B-AA5E9288E6E0}"/>
              </a:ext>
            </a:extLst>
          </p:cNvPr>
          <p:cNvPicPr>
            <a:picLocks noChangeAspect="1"/>
          </p:cNvPicPr>
          <p:nvPr/>
        </p:nvPicPr>
        <p:blipFill rotWithShape="1">
          <a:blip r:embed="rId3"/>
          <a:srcRect t="16406" b="519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692398" y="1871131"/>
            <a:ext cx="6815669" cy="1515533"/>
          </a:xfrm>
        </p:spPr>
        <p:txBody>
          <a:bodyPr>
            <a:normAutofit/>
          </a:bodyPr>
          <a:lstStyle/>
          <a:p>
            <a:r>
              <a:rPr lang="en-US" b="1"/>
              <a:t>Marketing</a:t>
            </a:r>
          </a:p>
        </p:txBody>
      </p:sp>
      <p:cxnSp>
        <p:nvCxnSpPr>
          <p:cNvPr id="19" name="Straight Connector 1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88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useBgFill="1">
        <p:nvSpPr>
          <p:cNvPr id="26" name="Rectangle 25">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6">
            <a:extLst>
              <a:ext uri="{FF2B5EF4-FFF2-40B4-BE49-F238E27FC236}">
                <a16:creationId xmlns:a16="http://schemas.microsoft.com/office/drawing/2014/main" id="{BB374C7E-AAE2-5243-B620-A101FC1EEA1E}"/>
              </a:ext>
            </a:extLst>
          </p:cNvPr>
          <p:cNvPicPr>
            <a:picLocks noChangeAspect="1"/>
          </p:cNvPicPr>
          <p:nvPr/>
        </p:nvPicPr>
        <p:blipFill rotWithShape="1">
          <a:blip r:embed="rId4"/>
          <a:srcRect l="1231" t="-56" r="3202" b="2103"/>
          <a:stretch/>
        </p:blipFill>
        <p:spPr>
          <a:xfrm>
            <a:off x="2177331" y="135467"/>
            <a:ext cx="7996391" cy="6720747"/>
          </a:xfrm>
          <a:prstGeom prst="rect">
            <a:avLst/>
          </a:prstGeom>
        </p:spPr>
      </p:pic>
    </p:spTree>
    <p:extLst>
      <p:ext uri="{BB962C8B-B14F-4D97-AF65-F5344CB8AC3E}">
        <p14:creationId xmlns:p14="http://schemas.microsoft.com/office/powerpoint/2010/main" val="25240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C675-E48F-654A-93BC-48E570DA6D90}"/>
              </a:ext>
            </a:extLst>
          </p:cNvPr>
          <p:cNvSpPr>
            <a:spLocks noGrp="1"/>
          </p:cNvSpPr>
          <p:nvPr>
            <p:ph type="title"/>
          </p:nvPr>
        </p:nvSpPr>
        <p:spPr/>
        <p:txBody>
          <a:bodyPr/>
          <a:lstStyle/>
          <a:p>
            <a:r>
              <a:rPr lang="en-US" b="1" dirty="0"/>
              <a:t>What Our Clients Are Saying</a:t>
            </a:r>
            <a:endParaRPr lang="en-US" dirty="0"/>
          </a:p>
        </p:txBody>
      </p:sp>
      <p:sp>
        <p:nvSpPr>
          <p:cNvPr id="3" name="Content Placeholder 2">
            <a:extLst>
              <a:ext uri="{FF2B5EF4-FFF2-40B4-BE49-F238E27FC236}">
                <a16:creationId xmlns:a16="http://schemas.microsoft.com/office/drawing/2014/main" id="{70DC954B-7ED2-5F49-B2B7-3799A08F041A}"/>
              </a:ext>
            </a:extLst>
          </p:cNvPr>
          <p:cNvSpPr>
            <a:spLocks noGrp="1"/>
          </p:cNvSpPr>
          <p:nvPr>
            <p:ph idx="1"/>
          </p:nvPr>
        </p:nvSpPr>
        <p:spPr/>
        <p:txBody>
          <a:bodyPr>
            <a:normAutofit fontScale="92500" lnSpcReduction="10000"/>
          </a:bodyPr>
          <a:lstStyle/>
          <a:p>
            <a:pPr marL="0" indent="0" fontAlgn="base">
              <a:buNone/>
            </a:pPr>
            <a:r>
              <a:rPr lang="en-US" b="1" dirty="0"/>
              <a:t>“I initially hired Doc Morissa to write a grant for my non-profit organization. She did such a great job that I hired her to consult with me on my business and how to improve it. That went well as well, so I expanded her role even further, putting her and the rest of her team to work on our social media and marketing platforms while continuing to coach us. She is my guiding light. My company would not be successful without all that she has provided. She is a Godsend. I know we will keep working together for years and she’ll keep helping us grow. Thanks Doc!”</a:t>
            </a:r>
            <a:endParaRPr lang="en-US" dirty="0"/>
          </a:p>
          <a:p>
            <a:pPr marL="0" indent="0" fontAlgn="base">
              <a:buNone/>
            </a:pPr>
            <a:r>
              <a:rPr lang="en-US" b="1" dirty="0"/>
              <a:t>-Sharee L.</a:t>
            </a:r>
            <a:endParaRPr lang="en-US" dirty="0"/>
          </a:p>
          <a:p>
            <a:pPr marL="0" indent="0">
              <a:buNone/>
            </a:pPr>
            <a:endParaRPr lang="en-US" dirty="0"/>
          </a:p>
        </p:txBody>
      </p:sp>
    </p:spTree>
    <p:extLst>
      <p:ext uri="{BB962C8B-B14F-4D97-AF65-F5344CB8AC3E}">
        <p14:creationId xmlns:p14="http://schemas.microsoft.com/office/powerpoint/2010/main" val="144552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908553-2DAB-E24D-BB61-67BAE3B5BBE0}"/>
              </a:ext>
            </a:extLst>
          </p:cNvPr>
          <p:cNvPicPr>
            <a:picLocks noChangeAspect="1"/>
          </p:cNvPicPr>
          <p:nvPr/>
        </p:nvPicPr>
        <p:blipFill rotWithShape="1">
          <a:blip r:embed="rId3"/>
          <a:srcRect t="16592" b="582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7AEDC029-7BF9-274D-9C41-587F9498E25C}"/>
              </a:ext>
            </a:extLst>
          </p:cNvPr>
          <p:cNvSpPr>
            <a:spLocks noGrp="1"/>
          </p:cNvSpPr>
          <p:nvPr>
            <p:ph type="ctrTitle"/>
          </p:nvPr>
        </p:nvSpPr>
        <p:spPr>
          <a:xfrm>
            <a:off x="2050787" y="2247726"/>
            <a:ext cx="8111816" cy="1274405"/>
          </a:xfrm>
        </p:spPr>
        <p:txBody>
          <a:bodyPr>
            <a:normAutofit/>
          </a:bodyPr>
          <a:lstStyle/>
          <a:p>
            <a:pPr>
              <a:lnSpc>
                <a:spcPct val="90000"/>
              </a:lnSpc>
            </a:pPr>
            <a:r>
              <a:rPr lang="en-US" sz="4550" b="1" dirty="0"/>
              <a:t>Social Media Management </a:t>
            </a:r>
          </a:p>
        </p:txBody>
      </p:sp>
      <p:cxnSp>
        <p:nvCxnSpPr>
          <p:cNvPr id="20" name="Straight Connector 19">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84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5B63-AA0A-544E-BD4F-7637926D04A6}"/>
              </a:ext>
            </a:extLst>
          </p:cNvPr>
          <p:cNvSpPr>
            <a:spLocks noGrp="1"/>
          </p:cNvSpPr>
          <p:nvPr>
            <p:ph type="title"/>
          </p:nvPr>
        </p:nvSpPr>
        <p:spPr>
          <a:xfrm>
            <a:off x="292608" y="365761"/>
            <a:ext cx="11594592" cy="1078992"/>
          </a:xfrm>
        </p:spPr>
        <p:txBody>
          <a:bodyPr>
            <a:noAutofit/>
          </a:bodyPr>
          <a:lstStyle/>
          <a:p>
            <a:r>
              <a:rPr lang="en-US" sz="5000" b="1" dirty="0"/>
              <a:t>The 12 Tasks of a Social Media Manager</a:t>
            </a:r>
          </a:p>
        </p:txBody>
      </p:sp>
      <p:sp>
        <p:nvSpPr>
          <p:cNvPr id="3" name="Content Placeholder 2">
            <a:extLst>
              <a:ext uri="{FF2B5EF4-FFF2-40B4-BE49-F238E27FC236}">
                <a16:creationId xmlns:a16="http://schemas.microsoft.com/office/drawing/2014/main" id="{6C36B699-0F1B-4240-957F-8A9A439473AF}"/>
              </a:ext>
            </a:extLst>
          </p:cNvPr>
          <p:cNvSpPr>
            <a:spLocks noGrp="1"/>
          </p:cNvSpPr>
          <p:nvPr>
            <p:ph idx="1"/>
          </p:nvPr>
        </p:nvSpPr>
        <p:spPr>
          <a:xfrm>
            <a:off x="1664208" y="1700784"/>
            <a:ext cx="10222992" cy="2980944"/>
          </a:xfrm>
        </p:spPr>
        <p:txBody>
          <a:bodyPr numCol="2">
            <a:normAutofit fontScale="25000" lnSpcReduction="20000"/>
          </a:bodyPr>
          <a:lstStyle/>
          <a:p>
            <a:pPr marL="457200" indent="-457200">
              <a:buFont typeface="+mj-lt"/>
              <a:buAutoNum type="arabicPeriod"/>
            </a:pPr>
            <a:r>
              <a:rPr lang="en-US" sz="16000" b="1" dirty="0"/>
              <a:t>Curating</a:t>
            </a:r>
          </a:p>
          <a:p>
            <a:pPr marL="457200" indent="-457200">
              <a:buFont typeface="+mj-lt"/>
              <a:buAutoNum type="arabicPeriod"/>
            </a:pPr>
            <a:r>
              <a:rPr lang="en-US" sz="16000" b="1" dirty="0"/>
              <a:t>Crafting</a:t>
            </a:r>
          </a:p>
          <a:p>
            <a:pPr marL="457200" indent="-457200">
              <a:buFont typeface="+mj-lt"/>
              <a:buAutoNum type="arabicPeriod"/>
            </a:pPr>
            <a:r>
              <a:rPr lang="en-US" sz="16000" b="1" dirty="0"/>
              <a:t>Posting</a:t>
            </a:r>
          </a:p>
          <a:p>
            <a:pPr marL="457200" indent="-457200">
              <a:buFont typeface="+mj-lt"/>
              <a:buAutoNum type="arabicPeriod"/>
            </a:pPr>
            <a:r>
              <a:rPr lang="en-US" sz="16000" b="1" dirty="0"/>
              <a:t>Scheduling</a:t>
            </a:r>
          </a:p>
          <a:p>
            <a:pPr marL="457200" indent="-457200">
              <a:buFont typeface="+mj-lt"/>
              <a:buAutoNum type="arabicPeriod"/>
            </a:pPr>
            <a:r>
              <a:rPr lang="en-US" sz="16000" b="1" dirty="0"/>
              <a:t>Measuring</a:t>
            </a:r>
          </a:p>
          <a:p>
            <a:pPr marL="457200" indent="-457200">
              <a:buFont typeface="+mj-lt"/>
              <a:buAutoNum type="arabicPeriod"/>
            </a:pPr>
            <a:r>
              <a:rPr lang="en-US" sz="16000" b="1" dirty="0"/>
              <a:t>Analyzing</a:t>
            </a:r>
          </a:p>
          <a:p>
            <a:pPr marL="457200" indent="-457200">
              <a:buFont typeface="+mj-lt"/>
              <a:buAutoNum type="arabicPeriod"/>
            </a:pPr>
            <a:endParaRPr lang="en-US" sz="16000" b="1" dirty="0"/>
          </a:p>
          <a:p>
            <a:pPr marL="457200" indent="-457200">
              <a:buFont typeface="+mj-lt"/>
              <a:buAutoNum type="arabicPeriod"/>
            </a:pPr>
            <a:r>
              <a:rPr lang="en-US" sz="16000" b="1" dirty="0"/>
              <a:t>Responding</a:t>
            </a:r>
          </a:p>
          <a:p>
            <a:pPr marL="457200" indent="-457200">
              <a:buFont typeface="+mj-lt"/>
              <a:buAutoNum type="arabicPeriod"/>
            </a:pPr>
            <a:r>
              <a:rPr lang="en-US" sz="16000" b="1" dirty="0"/>
              <a:t>Listening</a:t>
            </a:r>
          </a:p>
          <a:p>
            <a:pPr marL="457200" indent="-457200">
              <a:buFont typeface="+mj-lt"/>
              <a:buAutoNum type="arabicPeriod"/>
            </a:pPr>
            <a:r>
              <a:rPr lang="en-US" sz="16000" b="1" dirty="0"/>
              <a:t>Engaging</a:t>
            </a:r>
          </a:p>
          <a:p>
            <a:pPr marL="457200" indent="-457200">
              <a:buFont typeface="+mj-lt"/>
              <a:buAutoNum type="arabicPeriod"/>
            </a:pPr>
            <a:r>
              <a:rPr lang="en-US" sz="16000" b="1" dirty="0"/>
              <a:t>Helping</a:t>
            </a:r>
          </a:p>
          <a:p>
            <a:pPr marL="457200" indent="-457200">
              <a:buFont typeface="+mj-lt"/>
              <a:buAutoNum type="arabicPeriod"/>
            </a:pPr>
            <a:r>
              <a:rPr lang="en-US" sz="16000" b="1" dirty="0"/>
              <a:t>Planning</a:t>
            </a:r>
          </a:p>
          <a:p>
            <a:pPr marL="457200" indent="-457200">
              <a:buFont typeface="+mj-lt"/>
              <a:buAutoNum type="arabicPeriod"/>
            </a:pPr>
            <a:r>
              <a:rPr lang="en-US" sz="16000" b="1" dirty="0"/>
              <a:t>Experimenting</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grpSp>
        <p:nvGrpSpPr>
          <p:cNvPr id="4" name="Group 3">
            <a:extLst>
              <a:ext uri="{FF2B5EF4-FFF2-40B4-BE49-F238E27FC236}">
                <a16:creationId xmlns:a16="http://schemas.microsoft.com/office/drawing/2014/main" id="{CCFF6D95-D0EA-1247-BB8F-6D4A492E77FC}"/>
              </a:ext>
            </a:extLst>
          </p:cNvPr>
          <p:cNvGrpSpPr/>
          <p:nvPr/>
        </p:nvGrpSpPr>
        <p:grpSpPr>
          <a:xfrm>
            <a:off x="8466" y="0"/>
            <a:ext cx="13376904" cy="6848752"/>
            <a:chOff x="8466" y="0"/>
            <a:chExt cx="13376904" cy="6848752"/>
          </a:xfrm>
        </p:grpSpPr>
        <p:pic>
          <p:nvPicPr>
            <p:cNvPr id="5" name="Picture 4">
              <a:extLst>
                <a:ext uri="{FF2B5EF4-FFF2-40B4-BE49-F238E27FC236}">
                  <a16:creationId xmlns:a16="http://schemas.microsoft.com/office/drawing/2014/main" id="{2CDF2B38-D55E-6C45-BFBB-BAB25C2B1B5E}"/>
                </a:ext>
              </a:extLst>
            </p:cNvPr>
            <p:cNvPicPr>
              <a:picLocks noChangeAspect="1"/>
            </p:cNvPicPr>
            <p:nvPr/>
          </p:nvPicPr>
          <p:blipFill rotWithShape="1">
            <a:blip r:embed="rId2">
              <a:alphaModFix amt="20000"/>
            </a:blip>
            <a:srcRect t="10377" b="22405"/>
            <a:stretch/>
          </p:blipFill>
          <p:spPr>
            <a:xfrm>
              <a:off x="6775704" y="3771747"/>
              <a:ext cx="6609666" cy="2903374"/>
            </a:xfrm>
            <a:prstGeom prst="rect">
              <a:avLst/>
            </a:prstGeom>
            <a:effectLst>
              <a:softEdge rad="12700"/>
            </a:effectLst>
          </p:spPr>
        </p:pic>
        <p:pic>
          <p:nvPicPr>
            <p:cNvPr id="6" name="Picture 5">
              <a:extLst>
                <a:ext uri="{FF2B5EF4-FFF2-40B4-BE49-F238E27FC236}">
                  <a16:creationId xmlns:a16="http://schemas.microsoft.com/office/drawing/2014/main" id="{104393FF-0BC1-A545-8CB4-24DB21906CFD}"/>
                </a:ext>
              </a:extLst>
            </p:cNvPr>
            <p:cNvPicPr>
              <a:picLocks noChangeAspect="1"/>
            </p:cNvPicPr>
            <p:nvPr/>
          </p:nvPicPr>
          <p:blipFill rotWithShape="1">
            <a:blip r:embed="rId3">
              <a:alphaModFix amt="20000"/>
            </a:blip>
            <a:srcRect t="8219" b="20670"/>
            <a:stretch/>
          </p:blipFill>
          <p:spPr>
            <a:xfrm>
              <a:off x="6796367" y="63674"/>
              <a:ext cx="5109805" cy="3405985"/>
            </a:xfrm>
            <a:prstGeom prst="rect">
              <a:avLst/>
            </a:prstGeom>
            <a:effectLst>
              <a:softEdge rad="12700"/>
            </a:effectLst>
          </p:spPr>
        </p:pic>
        <p:pic>
          <p:nvPicPr>
            <p:cNvPr id="7" name="Picture 6">
              <a:extLst>
                <a:ext uri="{FF2B5EF4-FFF2-40B4-BE49-F238E27FC236}">
                  <a16:creationId xmlns:a16="http://schemas.microsoft.com/office/drawing/2014/main" id="{6C1FFAD9-7DE3-3C46-B518-0A9CFB2B7A22}"/>
                </a:ext>
              </a:extLst>
            </p:cNvPr>
            <p:cNvPicPr>
              <a:picLocks noChangeAspect="1"/>
            </p:cNvPicPr>
            <p:nvPr/>
          </p:nvPicPr>
          <p:blipFill rotWithShape="1">
            <a:blip r:embed="rId4">
              <a:alphaModFix amt="20000"/>
            </a:blip>
            <a:srcRect r="10573" b="12971"/>
            <a:stretch/>
          </p:blipFill>
          <p:spPr>
            <a:xfrm>
              <a:off x="8466" y="3506234"/>
              <a:ext cx="5953422" cy="3342518"/>
            </a:xfrm>
            <a:prstGeom prst="rect">
              <a:avLst/>
            </a:prstGeom>
            <a:effectLst>
              <a:softEdge rad="12700"/>
            </a:effectLst>
          </p:spPr>
        </p:pic>
        <p:pic>
          <p:nvPicPr>
            <p:cNvPr id="8" name="Picture 7">
              <a:extLst>
                <a:ext uri="{FF2B5EF4-FFF2-40B4-BE49-F238E27FC236}">
                  <a16:creationId xmlns:a16="http://schemas.microsoft.com/office/drawing/2014/main" id="{3F4E233B-BA26-104A-B36B-06C3ACDAA6FF}"/>
                </a:ext>
              </a:extLst>
            </p:cNvPr>
            <p:cNvPicPr>
              <a:picLocks noChangeAspect="1"/>
            </p:cNvPicPr>
            <p:nvPr/>
          </p:nvPicPr>
          <p:blipFill rotWithShape="1">
            <a:blip r:embed="rId5">
              <a:alphaModFix amt="20000"/>
            </a:blip>
            <a:srcRect l="-1" r="481" b="1278"/>
            <a:stretch/>
          </p:blipFill>
          <p:spPr>
            <a:xfrm>
              <a:off x="846027" y="0"/>
              <a:ext cx="5396921" cy="3592267"/>
            </a:xfrm>
            <a:prstGeom prst="rect">
              <a:avLst/>
            </a:prstGeom>
          </p:spPr>
        </p:pic>
      </p:grpSp>
    </p:spTree>
    <p:extLst>
      <p:ext uri="{BB962C8B-B14F-4D97-AF65-F5344CB8AC3E}">
        <p14:creationId xmlns:p14="http://schemas.microsoft.com/office/powerpoint/2010/main" val="37415118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{1DC53829-7BB3-E944-9F52-49BF5A2A8B09}tf10001064</Template>
  <TotalTime>2840</TotalTime>
  <Words>784</Words>
  <Application>Microsoft Macintosh PowerPoint</Application>
  <PresentationFormat>Widescreen</PresentationFormat>
  <Paragraphs>92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Rounded MT Bold</vt:lpstr>
      <vt:lpstr>Calibri</vt:lpstr>
      <vt:lpstr>Garamond</vt:lpstr>
      <vt:lpstr>Organic</vt:lpstr>
      <vt:lpstr>Dr. Rissy’s Writing</vt:lpstr>
      <vt:lpstr>Search Engine Optimization (SEO)</vt:lpstr>
      <vt:lpstr>PowerPoint Presentation</vt:lpstr>
      <vt:lpstr>What Our Clients Are Saying</vt:lpstr>
      <vt:lpstr>Marketing</vt:lpstr>
      <vt:lpstr>PowerPoint Presentation</vt:lpstr>
      <vt:lpstr>What Our Clients Are Saying</vt:lpstr>
      <vt:lpstr>Social Media Management </vt:lpstr>
      <vt:lpstr>The 12 Tasks of a Social Media Manager</vt:lpstr>
      <vt:lpstr>What Our Clients Are Saying</vt:lpstr>
      <vt:lpstr>Copywriting</vt:lpstr>
      <vt:lpstr>PowerPoint Presentation</vt:lpstr>
      <vt:lpstr>What Our Clients Are Saying</vt:lpstr>
      <vt:lpstr>Editing</vt:lpstr>
      <vt:lpstr>PowerPoint Presentation</vt:lpstr>
      <vt:lpstr>What Our Clients Are Saying</vt:lpstr>
      <vt:lpstr>Technical Writing</vt:lpstr>
      <vt:lpstr>PowerPoint Presentation</vt:lpstr>
      <vt:lpstr>What Our Clients Are Saying</vt:lpstr>
      <vt:lpstr>Blog Writing</vt:lpstr>
      <vt:lpstr>Blog Writing Process</vt:lpstr>
      <vt:lpstr>What Our Clients Are Saying</vt:lpstr>
      <vt:lpstr>Book Ghostwriting</vt:lpstr>
      <vt:lpstr>Book Ghostwriting Process</vt:lpstr>
      <vt:lpstr>White Paper Writing</vt:lpstr>
      <vt:lpstr>PowerPoint Presentation</vt:lpstr>
      <vt:lpstr>Packages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Rissy’s Writing</dc:title>
  <dc:creator>Hannah Wangler</dc:creator>
  <cp:lastModifiedBy>Microsoft Office User</cp:lastModifiedBy>
  <cp:revision>43</cp:revision>
  <cp:lastPrinted>2018-12-19T16:56:13Z</cp:lastPrinted>
  <dcterms:created xsi:type="dcterms:W3CDTF">2018-08-09T21:18:32Z</dcterms:created>
  <dcterms:modified xsi:type="dcterms:W3CDTF">2018-12-19T16:56:22Z</dcterms:modified>
</cp:coreProperties>
</file>